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4"/>
  </p:sldMasterIdLst>
  <p:sldIdLst>
    <p:sldId id="256" r:id="rId5"/>
    <p:sldId id="258" r:id="rId6"/>
    <p:sldId id="267" r:id="rId7"/>
    <p:sldId id="263" r:id="rId8"/>
    <p:sldId id="264" r:id="rId9"/>
    <p:sldId id="268" r:id="rId10"/>
    <p:sldId id="279" r:id="rId11"/>
    <p:sldId id="280" r:id="rId12"/>
    <p:sldId id="269" r:id="rId13"/>
    <p:sldId id="270" r:id="rId14"/>
    <p:sldId id="273" r:id="rId15"/>
    <p:sldId id="274" r:id="rId16"/>
    <p:sldId id="277" r:id="rId17"/>
    <p:sldId id="275" r:id="rId18"/>
    <p:sldId id="276" r:id="rId19"/>
    <p:sldId id="27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61282-2950-C5BF-0FDD-B3F9E1E3F0A4}" v="353" dt="2023-06-11T19:37:44.895"/>
    <p1510:client id="{264071E6-DA8D-4AF8-8014-B8E881B8C5C6}" v="407" vWet="409" dt="2023-06-11T21:26:31.445"/>
    <p1510:client id="{57B5B163-7131-4C77-B019-6A8EF2D01DC8}" v="182" dt="2023-06-11T21:36:58.494"/>
    <p1510:client id="{7E93FC06-39E1-4A2D-9099-BAD3940484BA}" v="2264" dt="2023-06-12T06:41:34.886"/>
    <p1510:client id="{8E83FCC7-1192-5FB8-F88D-C3A4908FF0D3}" v="34" dt="2023-06-11T13:40:40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08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2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8249171-0679-5A65-A150-CAC548F4CC44}"/>
              </a:ext>
            </a:extLst>
          </p:cNvPr>
          <p:cNvSpPr/>
          <p:nvPr/>
        </p:nvSpPr>
        <p:spPr>
          <a:xfrm>
            <a:off x="4508089" y="3429000"/>
            <a:ext cx="3588774" cy="2169498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748647A-47BD-7074-C91D-80181C669F1D}"/>
              </a:ext>
            </a:extLst>
          </p:cNvPr>
          <p:cNvSpPr/>
          <p:nvPr/>
        </p:nvSpPr>
        <p:spPr>
          <a:xfrm>
            <a:off x="2654709" y="1299847"/>
            <a:ext cx="7295535" cy="1986116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A32A6F-2FB0-65D0-443B-8DC7D881C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508" y="545690"/>
            <a:ext cx="8689976" cy="2509213"/>
          </a:xfrm>
        </p:spPr>
        <p:txBody>
          <a:bodyPr/>
          <a:lstStyle/>
          <a:p>
            <a:r>
              <a:rPr lang="es-ES"/>
              <a:t>Optimización de una superficie fluida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BD425D-B0D3-4DA1-9EF4-730D507B3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917" y="3572038"/>
            <a:ext cx="4689117" cy="2387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Equipo G6: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Samuel Octavio González Azpeitia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Lenin Miranda Morales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Oscar Ángel Monje Lola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Paula Pérez Domínguez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 err="1">
                <a:solidFill>
                  <a:schemeClr val="tx1"/>
                </a:solidFill>
              </a:rPr>
              <a:t>Yuxin</a:t>
            </a:r>
            <a:r>
              <a:rPr lang="es-ES" sz="1400" b="1">
                <a:solidFill>
                  <a:schemeClr val="tx1"/>
                </a:solidFill>
              </a:rPr>
              <a:t> Ye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s-ES" sz="1400" b="1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400" b="1">
                <a:solidFill>
                  <a:schemeClr val="tx1"/>
                </a:solidFill>
              </a:rPr>
              <a:t>12/06/2023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1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A67269D-9686-3283-2D6E-98FBF11BC1AE}"/>
              </a:ext>
            </a:extLst>
          </p:cNvPr>
          <p:cNvSpPr/>
          <p:nvPr/>
        </p:nvSpPr>
        <p:spPr>
          <a:xfrm>
            <a:off x="3106993" y="459316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4E7C140-57B0-6D5E-53AB-74CFF288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51" y="191367"/>
            <a:ext cx="10364451" cy="1596177"/>
          </a:xfrm>
        </p:spPr>
        <p:txBody>
          <a:bodyPr/>
          <a:lstStyle/>
          <a:p>
            <a:r>
              <a:rPr lang="es-ES"/>
              <a:t>Aros desiguales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BE6D913-A1DC-E658-2C47-B34BF95C44DB}"/>
              </a:ext>
            </a:extLst>
          </p:cNvPr>
          <p:cNvSpPr/>
          <p:nvPr/>
        </p:nvSpPr>
        <p:spPr>
          <a:xfrm>
            <a:off x="4991389" y="5044201"/>
            <a:ext cx="1837363" cy="1188261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F32D1E0-554D-E024-5EF0-7DC5F7255307}"/>
              </a:ext>
            </a:extLst>
          </p:cNvPr>
          <p:cNvGrpSpPr/>
          <p:nvPr/>
        </p:nvGrpSpPr>
        <p:grpSpPr>
          <a:xfrm>
            <a:off x="4953767" y="3763202"/>
            <a:ext cx="1947948" cy="1221729"/>
            <a:chOff x="10160840" y="3654335"/>
            <a:chExt cx="1947948" cy="122172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9A61214-D9FC-4F44-D47B-706216BB9810}"/>
                </a:ext>
              </a:extLst>
            </p:cNvPr>
            <p:cNvSpPr/>
            <p:nvPr/>
          </p:nvSpPr>
          <p:spPr>
            <a:xfrm>
              <a:off x="10160840" y="3654335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BCC3111-AA63-4E66-DEDB-0879F55D2617}"/>
                </a:ext>
              </a:extLst>
            </p:cNvPr>
            <p:cNvSpPr txBox="1"/>
            <p:nvPr/>
          </p:nvSpPr>
          <p:spPr>
            <a:xfrm>
              <a:off x="10160840" y="3702601"/>
              <a:ext cx="1837363" cy="1173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Parámetros a y b: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a= 0.768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b=-0.780</a:t>
              </a: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6B141E-C327-F713-D6C7-76543AAECD8C}"/>
              </a:ext>
            </a:extLst>
          </p:cNvPr>
          <p:cNvSpPr txBox="1"/>
          <p:nvPr/>
        </p:nvSpPr>
        <p:spPr>
          <a:xfrm>
            <a:off x="5024922" y="5189617"/>
            <a:ext cx="223676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Área analítica: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1.1009</a:t>
            </a:r>
            <a:endParaRPr lang="es-MX" sz="18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A97B63A-3BFF-9B97-5A42-2FD6D602C26A}"/>
              </a:ext>
            </a:extLst>
          </p:cNvPr>
          <p:cNvGrpSpPr/>
          <p:nvPr/>
        </p:nvGrpSpPr>
        <p:grpSpPr>
          <a:xfrm>
            <a:off x="285377" y="3640234"/>
            <a:ext cx="4496426" cy="2592228"/>
            <a:chOff x="5492450" y="3531367"/>
            <a:chExt cx="4496426" cy="2592228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82AC089-F461-A5D5-DB12-5B992716F596}"/>
                </a:ext>
              </a:extLst>
            </p:cNvPr>
            <p:cNvSpPr/>
            <p:nvPr/>
          </p:nvSpPr>
          <p:spPr>
            <a:xfrm>
              <a:off x="5681063" y="3531367"/>
              <a:ext cx="4307813" cy="2592228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593458E0-5DCF-F5EB-F097-4ED7D099CF28}"/>
                    </a:ext>
                  </a:extLst>
                </p:cNvPr>
                <p:cNvSpPr txBox="1"/>
                <p:nvPr/>
              </p:nvSpPr>
              <p:spPr>
                <a:xfrm>
                  <a:off x="5492450" y="3990345"/>
                  <a:ext cx="4217688" cy="19218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indent="450215" algn="just"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·</m:t>
                        </m:r>
                        <m:func>
                          <m:func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  <m:r>
                          <a:rPr lang="es-ES" sz="18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.2</m:t>
                        </m:r>
                      </m:oMath>
                    </m:oMathPara>
                  </a14:m>
                  <a:endParaRPr lang="es-ES" i="1" kern="10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450215" algn="just">
                    <a:spcAft>
                      <a:spcPts val="800"/>
                    </a:spcAft>
                  </a:pPr>
                  <a:endParaRPr lang="es-ES" sz="1800" i="1" kern="10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450215" algn="just"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·</m:t>
                        </m:r>
                        <m:func>
                          <m:func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ES" sz="18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0.8</m:t>
                        </m:r>
                      </m:oMath>
                    </m:oMathPara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593458E0-5DCF-F5EB-F097-4ED7D099C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450" y="3990345"/>
                  <a:ext cx="4217688" cy="19218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D6074A4-6CF0-B53B-70B5-2CE02F0414EF}"/>
                </a:ext>
              </a:extLst>
            </p:cNvPr>
            <p:cNvSpPr txBox="1"/>
            <p:nvPr/>
          </p:nvSpPr>
          <p:spPr>
            <a:xfrm>
              <a:off x="5681063" y="3581325"/>
              <a:ext cx="3785281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Ecuaciones paramétricas:</a:t>
              </a:r>
            </a:p>
          </p:txBody>
        </p:sp>
      </p:grpSp>
      <p:pic>
        <p:nvPicPr>
          <p:cNvPr id="20" name="Gráfico 266642133">
            <a:extLst>
              <a:ext uri="{FF2B5EF4-FFF2-40B4-BE49-F238E27FC236}">
                <a16:creationId xmlns:a16="http://schemas.microsoft.com/office/drawing/2014/main" id="{BF555D3D-9FDD-E180-0A3A-DA76ADC8F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705" y="2378093"/>
            <a:ext cx="4856920" cy="3642927"/>
          </a:xfrm>
          <a:prstGeom prst="round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6BC10079-AA0F-8060-B0D2-03BDAC4B88E5}"/>
              </a:ext>
            </a:extLst>
          </p:cNvPr>
          <p:cNvGrpSpPr/>
          <p:nvPr/>
        </p:nvGrpSpPr>
        <p:grpSpPr>
          <a:xfrm>
            <a:off x="473990" y="2175124"/>
            <a:ext cx="6412414" cy="1060323"/>
            <a:chOff x="529666" y="5238189"/>
            <a:chExt cx="6537982" cy="1060323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17391E05-505A-9945-C5C2-E2DC6C309FD9}"/>
                </a:ext>
              </a:extLst>
            </p:cNvPr>
            <p:cNvSpPr/>
            <p:nvPr/>
          </p:nvSpPr>
          <p:spPr>
            <a:xfrm>
              <a:off x="5194306" y="5384262"/>
              <a:ext cx="1873342" cy="861391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D7F138B-BEFC-998B-F78C-CB018C362AAB}"/>
                </a:ext>
              </a:extLst>
            </p:cNvPr>
            <p:cNvSpPr txBox="1"/>
            <p:nvPr/>
          </p:nvSpPr>
          <p:spPr>
            <a:xfrm>
              <a:off x="4774338" y="5496123"/>
              <a:ext cx="2072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DFB16CC2-B48A-42F9-D8F2-14802E9AECA1}"/>
                </a:ext>
              </a:extLst>
            </p:cNvPr>
            <p:cNvSpPr/>
            <p:nvPr/>
          </p:nvSpPr>
          <p:spPr>
            <a:xfrm>
              <a:off x="529666" y="5238189"/>
              <a:ext cx="4100978" cy="1044730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FBF02DB-CB39-6E63-79ED-243D7CFD4B1F}"/>
                </a:ext>
              </a:extLst>
            </p:cNvPr>
            <p:cNvSpPr txBox="1"/>
            <p:nvPr/>
          </p:nvSpPr>
          <p:spPr>
            <a:xfrm>
              <a:off x="724205" y="5396082"/>
              <a:ext cx="1377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chemeClr val="bg1"/>
                  </a:solidFill>
                </a:rPr>
                <a:t>Condiciones </a:t>
              </a:r>
            </a:p>
            <a:p>
              <a:r>
                <a:rPr lang="es-ES">
                  <a:solidFill>
                    <a:schemeClr val="bg1"/>
                  </a:solidFill>
                </a:rPr>
                <a:t>de contorno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4D939D97-CA15-54CB-45B8-F266D37F63F2}"/>
                    </a:ext>
                  </a:extLst>
                </p:cNvPr>
                <p:cNvSpPr txBox="1"/>
                <p:nvPr/>
              </p:nvSpPr>
              <p:spPr>
                <a:xfrm>
                  <a:off x="2985159" y="5408268"/>
                  <a:ext cx="1590330" cy="890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s-ES" sz="18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s-MX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s-E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s-MX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+ </a:t>
                  </a:r>
                  <a14:m>
                    <m:oMath xmlns:m="http://schemas.openxmlformats.org/officeDocument/2006/math"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  <m:r>
                          <a:rPr lang="es-ES" sz="18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4D939D97-CA15-54CB-45B8-F266D37F6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159" y="5408268"/>
                  <a:ext cx="1590330" cy="890244"/>
                </a:xfrm>
                <a:prstGeom prst="rect">
                  <a:avLst/>
                </a:prstGeom>
                <a:blipFill>
                  <a:blip r:embed="rId5"/>
                  <a:stretch>
                    <a:fillRect t="-34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errar llave 29">
              <a:extLst>
                <a:ext uri="{FF2B5EF4-FFF2-40B4-BE49-F238E27FC236}">
                  <a16:creationId xmlns:a16="http://schemas.microsoft.com/office/drawing/2014/main" id="{CB619D78-BB80-C67C-5248-E1D51DFEC1DC}"/>
                </a:ext>
              </a:extLst>
            </p:cNvPr>
            <p:cNvSpPr/>
            <p:nvPr/>
          </p:nvSpPr>
          <p:spPr>
            <a:xfrm>
              <a:off x="2101698" y="5396082"/>
              <a:ext cx="559727" cy="646331"/>
            </a:xfrm>
            <a:prstGeom prst="righ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DAAC2FB-7033-E0A5-1EE3-ED84964709C4}"/>
                  </a:ext>
                </a:extLst>
              </p:cNvPr>
              <p:cNvSpPr txBox="1"/>
              <p:nvPr/>
            </p:nvSpPr>
            <p:spPr>
              <a:xfrm>
                <a:off x="5225027" y="2538699"/>
                <a:ext cx="1566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s-MX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DAAC2FB-7033-E0A5-1EE3-ED8496470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27" y="2538699"/>
                <a:ext cx="15661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Gráfico 1759025735">
            <a:extLst>
              <a:ext uri="{FF2B5EF4-FFF2-40B4-BE49-F238E27FC236}">
                <a16:creationId xmlns:a16="http://schemas.microsoft.com/office/drawing/2014/main" id="{06712953-CD77-0734-07BF-5EB7219EA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170" y="260418"/>
            <a:ext cx="2541959" cy="1906292"/>
          </a:xfrm>
          <a:prstGeom prst="roundRect">
            <a:avLst/>
          </a:prstGeom>
        </p:spPr>
      </p:pic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8E288FFC-F756-3F6D-0356-4C20F0B962EB}"/>
              </a:ext>
            </a:extLst>
          </p:cNvPr>
          <p:cNvSpPr/>
          <p:nvPr/>
        </p:nvSpPr>
        <p:spPr>
          <a:xfrm>
            <a:off x="7410200" y="6066030"/>
            <a:ext cx="4528426" cy="665307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5EFE16-71D9-4B57-445B-C30262223947}"/>
              </a:ext>
            </a:extLst>
          </p:cNvPr>
          <p:cNvSpPr txBox="1"/>
          <p:nvPr/>
        </p:nvSpPr>
        <p:spPr>
          <a:xfrm>
            <a:off x="7543800" y="6210328"/>
            <a:ext cx="417421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kern="1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Incremento aproximado de área  = 0.154</a:t>
            </a:r>
            <a:endParaRPr lang="es-ES" sz="1800" kern="10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05B449E-0168-2066-C7F3-9AFC1612A566}"/>
              </a:ext>
            </a:extLst>
          </p:cNvPr>
          <p:cNvSpPr/>
          <p:nvPr/>
        </p:nvSpPr>
        <p:spPr>
          <a:xfrm>
            <a:off x="3106992" y="498607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4" y="373522"/>
            <a:ext cx="10364451" cy="1386558"/>
          </a:xfrm>
        </p:spPr>
        <p:txBody>
          <a:bodyPr/>
          <a:lstStyle/>
          <a:p>
            <a:r>
              <a:rPr lang="es-ES"/>
              <a:t>Resultados sin restricción </a:t>
            </a:r>
          </a:p>
        </p:txBody>
      </p:sp>
      <p:pic>
        <p:nvPicPr>
          <p:cNvPr id="20" name="Gráfico 1048880945">
            <a:extLst>
              <a:ext uri="{FF2B5EF4-FFF2-40B4-BE49-F238E27FC236}">
                <a16:creationId xmlns:a16="http://schemas.microsoft.com/office/drawing/2014/main" id="{7B5EBBDA-FCD8-00EA-74B8-56076E148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975" y="1970193"/>
            <a:ext cx="4565649" cy="3424237"/>
          </a:xfrm>
          <a:prstGeom prst="roundRect">
            <a:avLst/>
          </a:prstGeom>
        </p:spPr>
      </p:pic>
      <p:pic>
        <p:nvPicPr>
          <p:cNvPr id="23" name="Gráfico 915960852">
            <a:extLst>
              <a:ext uri="{FF2B5EF4-FFF2-40B4-BE49-F238E27FC236}">
                <a16:creationId xmlns:a16="http://schemas.microsoft.com/office/drawing/2014/main" id="{1DA94437-FF5E-8BE5-8787-CD48F267E1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2075" y="1954587"/>
            <a:ext cx="4565649" cy="3424237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22584" y="1585255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DE GRADIENTE- BFGS 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E66ECB8-58D8-8CA3-4BC2-1F08DB59BF06}"/>
              </a:ext>
            </a:extLst>
          </p:cNvPr>
          <p:cNvGrpSpPr/>
          <p:nvPr/>
        </p:nvGrpSpPr>
        <p:grpSpPr>
          <a:xfrm>
            <a:off x="1681912" y="5520992"/>
            <a:ext cx="3823537" cy="1169662"/>
            <a:chOff x="1681912" y="5520996"/>
            <a:chExt cx="3823537" cy="142499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3CE599A-8FF7-17FC-9F26-B3AB19142714}"/>
                </a:ext>
              </a:extLst>
            </p:cNvPr>
            <p:cNvSpPr/>
            <p:nvPr/>
          </p:nvSpPr>
          <p:spPr>
            <a:xfrm>
              <a:off x="1681912" y="5520996"/>
              <a:ext cx="3823537" cy="116963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/>
                <p:nvPr/>
              </p:nvSpPr>
              <p:spPr>
                <a:xfrm>
                  <a:off x="1898974" y="5544098"/>
                  <a:ext cx="3358825" cy="1401890"/>
                </a:xfrm>
                <a:prstGeom prst="rect">
                  <a:avLst/>
                </a:prstGeom>
                <a:noFill/>
              </p:spPr>
              <p:txBody>
                <a:bodyPr wrap="square" numCol="2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N=10</a:t>
                  </a:r>
                </a:p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r>
                    <a:rPr lang="es-ES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spcAft>
                      <a:spcPts val="800"/>
                    </a:spcAft>
                  </a:pPr>
                  <a:endParaRPr lang="es-ES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Tiempo=0.015 s</a:t>
                  </a: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valor= </a:t>
                  </a: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1.055</a:t>
                  </a:r>
                  <a:endParaRPr lang="es-ES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974" y="5544098"/>
                  <a:ext cx="3358825" cy="1401890"/>
                </a:xfrm>
                <a:prstGeom prst="rect">
                  <a:avLst/>
                </a:prstGeom>
                <a:blipFill>
                  <a:blip r:embed="rId6"/>
                  <a:stretch>
                    <a:fillRect l="-1636" t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91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0005C-9EFB-7C78-10FB-3B714C911EA3}"/>
              </a:ext>
            </a:extLst>
          </p:cNvPr>
          <p:cNvSpPr/>
          <p:nvPr/>
        </p:nvSpPr>
        <p:spPr>
          <a:xfrm>
            <a:off x="3093854" y="142523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2" y="-125426"/>
            <a:ext cx="10364451" cy="1596177"/>
          </a:xfrm>
        </p:spPr>
        <p:txBody>
          <a:bodyPr/>
          <a:lstStyle/>
          <a:p>
            <a:r>
              <a:rPr lang="es-ES"/>
              <a:t>Resultados sin restricción </a:t>
            </a:r>
          </a:p>
        </p:txBody>
      </p:sp>
      <p:pic>
        <p:nvPicPr>
          <p:cNvPr id="9" name="Gráfico 1757005025">
            <a:extLst>
              <a:ext uri="{FF2B5EF4-FFF2-40B4-BE49-F238E27FC236}">
                <a16:creationId xmlns:a16="http://schemas.microsoft.com/office/drawing/2014/main" id="{ADBA253E-ADEC-9AB8-763B-32873D0AE1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750" y="1802741"/>
            <a:ext cx="4565649" cy="3424237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33093" y="1378796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HEURÍSTICO- Algoritmo genético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854A84A-A844-CE1E-DDD2-3ECB0D966291}"/>
              </a:ext>
            </a:extLst>
          </p:cNvPr>
          <p:cNvGrpSpPr/>
          <p:nvPr/>
        </p:nvGrpSpPr>
        <p:grpSpPr>
          <a:xfrm>
            <a:off x="1674237" y="5385277"/>
            <a:ext cx="3585724" cy="1755417"/>
            <a:chOff x="1519151" y="5527800"/>
            <a:chExt cx="2036741" cy="161401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7B61DF2-DC56-77F6-54EE-00041C81871B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BB7696-4400-A23A-28F0-422CDEF2EF7F}"/>
                </a:ext>
              </a:extLst>
            </p:cNvPr>
            <p:cNvSpPr txBox="1"/>
            <p:nvPr/>
          </p:nvSpPr>
          <p:spPr>
            <a:xfrm>
              <a:off x="1613358" y="5660863"/>
              <a:ext cx="1942534" cy="148095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N=10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LI=0.4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LS=1.5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Tiempo=0.992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</a:t>
              </a: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1.055</a:t>
              </a: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DCE292D8-0CA7-6FFE-9611-FBB75C194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926" y="1802741"/>
            <a:ext cx="4667250" cy="350043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21CEA63-4D16-E821-A107-F01A378FCA92}"/>
              </a:ext>
            </a:extLst>
          </p:cNvPr>
          <p:cNvSpPr/>
          <p:nvPr/>
        </p:nvSpPr>
        <p:spPr>
          <a:xfrm>
            <a:off x="6435979" y="1205127"/>
            <a:ext cx="5565521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DF42EF-B1D0-FD51-EBD2-03B649E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513" y="964376"/>
            <a:ext cx="10364451" cy="1596177"/>
          </a:xfrm>
        </p:spPr>
        <p:txBody>
          <a:bodyPr/>
          <a:lstStyle/>
          <a:p>
            <a:r>
              <a:rPr lang="es-ES"/>
              <a:t>Comparativa de métodos 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236B230-00AA-550D-6FF5-F104AC3B64E0}"/>
              </a:ext>
            </a:extLst>
          </p:cNvPr>
          <p:cNvSpPr/>
          <p:nvPr/>
        </p:nvSpPr>
        <p:spPr>
          <a:xfrm>
            <a:off x="8763924" y="3609329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859CB75-2358-4961-8CE1-5126F8D0611E}"/>
              </a:ext>
            </a:extLst>
          </p:cNvPr>
          <p:cNvSpPr/>
          <p:nvPr/>
        </p:nvSpPr>
        <p:spPr>
          <a:xfrm>
            <a:off x="4920390" y="3615231"/>
            <a:ext cx="1017920" cy="331002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F5CB12-EE56-4AF4-B9DD-3599CAF8568C}"/>
              </a:ext>
            </a:extLst>
          </p:cNvPr>
          <p:cNvSpPr/>
          <p:nvPr/>
        </p:nvSpPr>
        <p:spPr>
          <a:xfrm>
            <a:off x="214757" y="3650997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E815330-B556-5FD6-7678-D2CCE14B9E1A}"/>
              </a:ext>
            </a:extLst>
          </p:cNvPr>
          <p:cNvSpPr txBox="1"/>
          <p:nvPr/>
        </p:nvSpPr>
        <p:spPr>
          <a:xfrm>
            <a:off x="214756" y="3602726"/>
            <a:ext cx="8315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1C604D-37FF-9A26-0D2F-F83CBB52C5EC}"/>
              </a:ext>
            </a:extLst>
          </p:cNvPr>
          <p:cNvSpPr txBox="1"/>
          <p:nvPr/>
        </p:nvSpPr>
        <p:spPr>
          <a:xfrm>
            <a:off x="8757864" y="3545996"/>
            <a:ext cx="89823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N=50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500D3D-C147-3739-10A6-29D17FB7B32F}"/>
              </a:ext>
            </a:extLst>
          </p:cNvPr>
          <p:cNvSpPr txBox="1"/>
          <p:nvPr/>
        </p:nvSpPr>
        <p:spPr>
          <a:xfrm>
            <a:off x="4920391" y="3557289"/>
            <a:ext cx="8029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N=20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áfico 803321438">
            <a:extLst>
              <a:ext uri="{FF2B5EF4-FFF2-40B4-BE49-F238E27FC236}">
                <a16:creationId xmlns:a16="http://schemas.microsoft.com/office/drawing/2014/main" id="{697F669B-7DAC-AB4C-8BDA-F70284848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08" r="6615"/>
          <a:stretch/>
        </p:blipFill>
        <p:spPr>
          <a:xfrm>
            <a:off x="-2921" y="4065253"/>
            <a:ext cx="4842545" cy="2824156"/>
          </a:xfrm>
          <a:prstGeom prst="rect">
            <a:avLst/>
          </a:prstGeom>
        </p:spPr>
      </p:pic>
      <p:pic>
        <p:nvPicPr>
          <p:cNvPr id="4" name="Gráfico 683159426">
            <a:extLst>
              <a:ext uri="{FF2B5EF4-FFF2-40B4-BE49-F238E27FC236}">
                <a16:creationId xmlns:a16="http://schemas.microsoft.com/office/drawing/2014/main" id="{30E97AE2-87C9-9D7F-6438-37AF1F67F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276" r="4175"/>
          <a:stretch/>
        </p:blipFill>
        <p:spPr>
          <a:xfrm>
            <a:off x="4873423" y="4035803"/>
            <a:ext cx="3856701" cy="2864547"/>
          </a:xfrm>
          <a:prstGeom prst="rect">
            <a:avLst/>
          </a:prstGeom>
        </p:spPr>
      </p:pic>
      <p:pic>
        <p:nvPicPr>
          <p:cNvPr id="7" name="Gráfico 1825038191">
            <a:extLst>
              <a:ext uri="{FF2B5EF4-FFF2-40B4-BE49-F238E27FC236}">
                <a16:creationId xmlns:a16="http://schemas.microsoft.com/office/drawing/2014/main" id="{F7EDF045-C50F-91D2-DC1F-544EA00E1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097" t="2101" r="5563" b="3933"/>
          <a:stretch/>
        </p:blipFill>
        <p:spPr>
          <a:xfrm>
            <a:off x="8763924" y="4011454"/>
            <a:ext cx="3428076" cy="2877955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AF870404-24CA-A4A9-1420-7362E7119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97195"/>
              </p:ext>
            </p:extLst>
          </p:nvPr>
        </p:nvGraphicFramePr>
        <p:xfrm>
          <a:off x="0" y="256754"/>
          <a:ext cx="6328374" cy="3086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0771">
                  <a:extLst>
                    <a:ext uri="{9D8B030D-6E8A-4147-A177-3AD203B41FA5}">
                      <a16:colId xmlns:a16="http://schemas.microsoft.com/office/drawing/2014/main" val="1856689752"/>
                    </a:ext>
                  </a:extLst>
                </a:gridCol>
                <a:gridCol w="907255">
                  <a:extLst>
                    <a:ext uri="{9D8B030D-6E8A-4147-A177-3AD203B41FA5}">
                      <a16:colId xmlns:a16="http://schemas.microsoft.com/office/drawing/2014/main" val="1298847287"/>
                    </a:ext>
                  </a:extLst>
                </a:gridCol>
                <a:gridCol w="1061407">
                  <a:extLst>
                    <a:ext uri="{9D8B030D-6E8A-4147-A177-3AD203B41FA5}">
                      <a16:colId xmlns:a16="http://schemas.microsoft.com/office/drawing/2014/main" val="2299173522"/>
                    </a:ext>
                  </a:extLst>
                </a:gridCol>
                <a:gridCol w="1168701">
                  <a:extLst>
                    <a:ext uri="{9D8B030D-6E8A-4147-A177-3AD203B41FA5}">
                      <a16:colId xmlns:a16="http://schemas.microsoft.com/office/drawing/2014/main" val="1213624779"/>
                    </a:ext>
                  </a:extLst>
                </a:gridCol>
                <a:gridCol w="1168701">
                  <a:extLst>
                    <a:ext uri="{9D8B030D-6E8A-4147-A177-3AD203B41FA5}">
                      <a16:colId xmlns:a16="http://schemas.microsoft.com/office/drawing/2014/main" val="1106250402"/>
                    </a:ext>
                  </a:extLst>
                </a:gridCol>
                <a:gridCol w="1141539">
                  <a:extLst>
                    <a:ext uri="{9D8B030D-6E8A-4147-A177-3AD203B41FA5}">
                      <a16:colId xmlns:a16="http://schemas.microsoft.com/office/drawing/2014/main" val="3765284988"/>
                    </a:ext>
                  </a:extLst>
                </a:gridCol>
              </a:tblGrid>
              <a:tr h="8660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Métodos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Área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Tiempo (s)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Iteraciones/</a:t>
                      </a:r>
                      <a:endParaRPr lang="es-MX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generaciones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Convergencia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3032596"/>
                  </a:ext>
                </a:extLst>
              </a:tr>
              <a:tr h="38310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1.055176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0.015774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478158"/>
                  </a:ext>
                </a:extLst>
              </a:tr>
              <a:tr h="32789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1.055183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0.992143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168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1294552"/>
                  </a:ext>
                </a:extLst>
              </a:tr>
              <a:tr h="38310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1.039947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0.040927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783445"/>
                  </a:ext>
                </a:extLst>
              </a:tr>
              <a:tr h="32789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1.040265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5.953930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734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690366"/>
                  </a:ext>
                </a:extLst>
              </a:tr>
              <a:tr h="38310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1.031565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0.327790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61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983823"/>
                  </a:ext>
                </a:extLst>
              </a:tr>
              <a:tr h="41535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1.088734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106.965696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4800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Convergente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76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8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0005C-9EFB-7C78-10FB-3B714C911EA3}"/>
              </a:ext>
            </a:extLst>
          </p:cNvPr>
          <p:cNvSpPr/>
          <p:nvPr/>
        </p:nvSpPr>
        <p:spPr>
          <a:xfrm>
            <a:off x="3093854" y="142523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2" y="-125426"/>
            <a:ext cx="10364451" cy="1596177"/>
          </a:xfrm>
        </p:spPr>
        <p:txBody>
          <a:bodyPr/>
          <a:lstStyle/>
          <a:p>
            <a:r>
              <a:rPr lang="es-ES"/>
              <a:t>Resultados con restricción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33093" y="1378796"/>
            <a:ext cx="7194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DE GRADIENTE – INTERIOR POINT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854A84A-A844-CE1E-DDD2-3ECB0D966291}"/>
              </a:ext>
            </a:extLst>
          </p:cNvPr>
          <p:cNvGrpSpPr/>
          <p:nvPr/>
        </p:nvGrpSpPr>
        <p:grpSpPr>
          <a:xfrm>
            <a:off x="2297638" y="5391242"/>
            <a:ext cx="3585724" cy="1755417"/>
            <a:chOff x="1519151" y="5527800"/>
            <a:chExt cx="2036741" cy="161401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7B61DF2-DC56-77F6-54EE-00041C81871B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BB7696-4400-A23A-28F0-422CDEF2EF7F}"/>
                </a:ext>
              </a:extLst>
            </p:cNvPr>
            <p:cNvSpPr txBox="1"/>
            <p:nvPr/>
          </p:nvSpPr>
          <p:spPr>
            <a:xfrm>
              <a:off x="1613358" y="5660863"/>
              <a:ext cx="1942534" cy="148095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N=10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LI=0.2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LS=1.2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</a:t>
              </a: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2.168</a:t>
              </a: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0.9542</a:t>
              </a:r>
            </a:p>
          </p:txBody>
        </p:sp>
      </p:grpSp>
      <p:pic>
        <p:nvPicPr>
          <p:cNvPr id="4" name="Imagen 6" descr="Gráfico&#10;&#10;Descripción generada automáticamente">
            <a:extLst>
              <a:ext uri="{FF2B5EF4-FFF2-40B4-BE49-F238E27FC236}">
                <a16:creationId xmlns:a16="http://schemas.microsoft.com/office/drawing/2014/main" id="{9140D617-E7F1-BAE5-593F-FD3D1E6C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" y="2103120"/>
            <a:ext cx="4205674" cy="31642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0FDAD0-F84E-4000-4F09-32B7B6A02636}"/>
              </a:ext>
            </a:extLst>
          </p:cNvPr>
          <p:cNvSpPr txBox="1"/>
          <p:nvPr/>
        </p:nvSpPr>
        <p:spPr>
          <a:xfrm>
            <a:off x="7283570" y="4710023"/>
            <a:ext cx="529087" cy="96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300779-22FC-0F12-44D6-5BBC908F8C2B}"/>
              </a:ext>
            </a:extLst>
          </p:cNvPr>
          <p:cNvSpPr txBox="1"/>
          <p:nvPr/>
        </p:nvSpPr>
        <p:spPr>
          <a:xfrm>
            <a:off x="9655834" y="4005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4F8705A7-203A-A220-3A75-3169960A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599" y="2142228"/>
            <a:ext cx="4198016" cy="316427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1861554-8846-A7CF-A9D1-A319D7C32E4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4AE6182-FBBC-D752-B110-E372198A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047" y="2099856"/>
            <a:ext cx="4336953" cy="32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0005C-9EFB-7C78-10FB-3B714C911EA3}"/>
              </a:ext>
            </a:extLst>
          </p:cNvPr>
          <p:cNvSpPr/>
          <p:nvPr/>
        </p:nvSpPr>
        <p:spPr>
          <a:xfrm>
            <a:off x="3093854" y="142523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2" y="-125426"/>
            <a:ext cx="10364451" cy="1596177"/>
          </a:xfrm>
        </p:spPr>
        <p:txBody>
          <a:bodyPr/>
          <a:lstStyle/>
          <a:p>
            <a:r>
              <a:rPr lang="es-ES"/>
              <a:t>Resultados con restricción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33093" y="1378796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HEURISTICO- Algoritmo genético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854A84A-A844-CE1E-DDD2-3ECB0D966291}"/>
              </a:ext>
            </a:extLst>
          </p:cNvPr>
          <p:cNvGrpSpPr/>
          <p:nvPr/>
        </p:nvGrpSpPr>
        <p:grpSpPr>
          <a:xfrm>
            <a:off x="4223271" y="5467729"/>
            <a:ext cx="3585724" cy="1755417"/>
            <a:chOff x="1519151" y="5527800"/>
            <a:chExt cx="2036741" cy="161401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7B61DF2-DC56-77F6-54EE-00041C81871B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BB7696-4400-A23A-28F0-422CDEF2EF7F}"/>
                </a:ext>
              </a:extLst>
            </p:cNvPr>
            <p:cNvSpPr txBox="1"/>
            <p:nvPr/>
          </p:nvSpPr>
          <p:spPr>
            <a:xfrm>
              <a:off x="1613358" y="5660863"/>
              <a:ext cx="1942534" cy="148095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N=10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LI=0.2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LS=1.2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</a:t>
              </a: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2.168</a:t>
              </a: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0.9542</a:t>
              </a:r>
            </a:p>
          </p:txBody>
        </p:sp>
      </p:grpSp>
      <p:pic>
        <p:nvPicPr>
          <p:cNvPr id="4" name="Imagen 6" descr="Gráfico&#10;&#10;Descripción generada automáticamente">
            <a:extLst>
              <a:ext uri="{FF2B5EF4-FFF2-40B4-BE49-F238E27FC236}">
                <a16:creationId xmlns:a16="http://schemas.microsoft.com/office/drawing/2014/main" id="{2F5116C7-B8D5-303C-C664-51C8AFD6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7" y="2315332"/>
            <a:ext cx="4028674" cy="30246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C33181-3AF8-A10D-35B4-81ADD6DE1CF4}"/>
              </a:ext>
            </a:extLst>
          </p:cNvPr>
          <p:cNvSpPr txBox="1"/>
          <p:nvPr/>
        </p:nvSpPr>
        <p:spPr>
          <a:xfrm>
            <a:off x="-3370054" y="-2953110"/>
            <a:ext cx="730371" cy="110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3374AC3-603C-ACC9-0295-206425BD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58" y="2322449"/>
            <a:ext cx="4084803" cy="306994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5B3759-7E29-FFA2-3805-6699FFD1761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7C35AF4-7C6C-24AD-E9EA-3A7FAA01C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05" y="2247114"/>
            <a:ext cx="4188408" cy="31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21CEA63-4D16-E821-A107-F01A378FCA92}"/>
              </a:ext>
            </a:extLst>
          </p:cNvPr>
          <p:cNvSpPr/>
          <p:nvPr/>
        </p:nvSpPr>
        <p:spPr>
          <a:xfrm>
            <a:off x="6435979" y="1205127"/>
            <a:ext cx="5565521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DF42EF-B1D0-FD51-EBD2-03B649E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513" y="964376"/>
            <a:ext cx="10364451" cy="1596177"/>
          </a:xfrm>
        </p:spPr>
        <p:txBody>
          <a:bodyPr/>
          <a:lstStyle/>
          <a:p>
            <a:r>
              <a:rPr lang="es-ES"/>
              <a:t>Comparativa de métodos 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236B230-00AA-550D-6FF5-F104AC3B64E0}"/>
              </a:ext>
            </a:extLst>
          </p:cNvPr>
          <p:cNvSpPr/>
          <p:nvPr/>
        </p:nvSpPr>
        <p:spPr>
          <a:xfrm>
            <a:off x="8363474" y="3683746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859CB75-2358-4961-8CE1-5126F8D0611E}"/>
              </a:ext>
            </a:extLst>
          </p:cNvPr>
          <p:cNvSpPr/>
          <p:nvPr/>
        </p:nvSpPr>
        <p:spPr>
          <a:xfrm>
            <a:off x="4275525" y="3689648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F5CB12-EE56-4AF4-B9DD-3599CAF8568C}"/>
              </a:ext>
            </a:extLst>
          </p:cNvPr>
          <p:cNvSpPr/>
          <p:nvPr/>
        </p:nvSpPr>
        <p:spPr>
          <a:xfrm>
            <a:off x="101854" y="3667905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E815330-B556-5FD6-7678-D2CCE14B9E1A}"/>
              </a:ext>
            </a:extLst>
          </p:cNvPr>
          <p:cNvSpPr txBox="1"/>
          <p:nvPr/>
        </p:nvSpPr>
        <p:spPr>
          <a:xfrm>
            <a:off x="101854" y="3634027"/>
            <a:ext cx="8315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1C604D-37FF-9A26-0D2F-F83CBB52C5EC}"/>
              </a:ext>
            </a:extLst>
          </p:cNvPr>
          <p:cNvSpPr txBox="1"/>
          <p:nvPr/>
        </p:nvSpPr>
        <p:spPr>
          <a:xfrm>
            <a:off x="8357414" y="3620413"/>
            <a:ext cx="89823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N=50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500D3D-C147-3739-10A6-29D17FB7B32F}"/>
              </a:ext>
            </a:extLst>
          </p:cNvPr>
          <p:cNvSpPr txBox="1"/>
          <p:nvPr/>
        </p:nvSpPr>
        <p:spPr>
          <a:xfrm>
            <a:off x="4275526" y="3631706"/>
            <a:ext cx="8029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N=20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8" descr="Gráfico&#10;&#10;Descripción generada automáticamente">
            <a:extLst>
              <a:ext uri="{FF2B5EF4-FFF2-40B4-BE49-F238E27FC236}">
                <a16:creationId xmlns:a16="http://schemas.microsoft.com/office/drawing/2014/main" id="{0AB3635B-BE25-C9EB-7FD1-DB187B4D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" y="3989106"/>
            <a:ext cx="3850255" cy="2862315"/>
          </a:xfrm>
          <a:prstGeom prst="rect">
            <a:avLst/>
          </a:prstGeom>
        </p:spPr>
      </p:pic>
      <p:pic>
        <p:nvPicPr>
          <p:cNvPr id="9" name="Imagen 9" descr="Gráfico&#10;&#10;Descripción generada automáticamente">
            <a:extLst>
              <a:ext uri="{FF2B5EF4-FFF2-40B4-BE49-F238E27FC236}">
                <a16:creationId xmlns:a16="http://schemas.microsoft.com/office/drawing/2014/main" id="{9A3CE411-BDA8-4650-6377-15AB31FE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79" y="4024942"/>
            <a:ext cx="3821501" cy="2876907"/>
          </a:xfrm>
          <a:prstGeom prst="rect">
            <a:avLst/>
          </a:prstGeom>
        </p:spPr>
      </p:pic>
      <p:pic>
        <p:nvPicPr>
          <p:cNvPr id="10" name="Imagen 10" descr="Gráfico&#10;&#10;Descripción generada automáticamente">
            <a:extLst>
              <a:ext uri="{FF2B5EF4-FFF2-40B4-BE49-F238E27FC236}">
                <a16:creationId xmlns:a16="http://schemas.microsoft.com/office/drawing/2014/main" id="{4B925BD0-8B1F-1253-1F3A-3F099F96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739" y="4024942"/>
            <a:ext cx="3879011" cy="2891287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DD72A1F6-2379-9B8A-FDC3-42CE002E7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080608"/>
              </p:ext>
            </p:extLst>
          </p:nvPr>
        </p:nvGraphicFramePr>
        <p:xfrm>
          <a:off x="-21926" y="-261381"/>
          <a:ext cx="6172971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11">
                  <a:extLst>
                    <a:ext uri="{9D8B030D-6E8A-4147-A177-3AD203B41FA5}">
                      <a16:colId xmlns:a16="http://schemas.microsoft.com/office/drawing/2014/main" val="3634335387"/>
                    </a:ext>
                  </a:extLst>
                </a:gridCol>
                <a:gridCol w="1182778">
                  <a:extLst>
                    <a:ext uri="{9D8B030D-6E8A-4147-A177-3AD203B41FA5}">
                      <a16:colId xmlns:a16="http://schemas.microsoft.com/office/drawing/2014/main" val="343096292"/>
                    </a:ext>
                  </a:extLst>
                </a:gridCol>
                <a:gridCol w="1182778">
                  <a:extLst>
                    <a:ext uri="{9D8B030D-6E8A-4147-A177-3AD203B41FA5}">
                      <a16:colId xmlns:a16="http://schemas.microsoft.com/office/drawing/2014/main" val="1673400005"/>
                    </a:ext>
                  </a:extLst>
                </a:gridCol>
                <a:gridCol w="1317952">
                  <a:extLst>
                    <a:ext uri="{9D8B030D-6E8A-4147-A177-3AD203B41FA5}">
                      <a16:colId xmlns:a16="http://schemas.microsoft.com/office/drawing/2014/main" val="2305763400"/>
                    </a:ext>
                  </a:extLst>
                </a:gridCol>
                <a:gridCol w="1317952">
                  <a:extLst>
                    <a:ext uri="{9D8B030D-6E8A-4147-A177-3AD203B41FA5}">
                      <a16:colId xmlns:a16="http://schemas.microsoft.com/office/drawing/2014/main" val="1642863003"/>
                    </a:ext>
                  </a:extLst>
                </a:gridCol>
              </a:tblGrid>
              <a:tr h="566266"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N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Métodos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Área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Tiempo (s)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Iteraciones/ </a:t>
                      </a:r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generaciones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489180"/>
                  </a:ext>
                </a:extLst>
              </a:tr>
              <a:tr h="429580">
                <a:tc rowSpan="2"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10 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Interior Point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1.226269 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0.618891 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17 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82244"/>
                  </a:ext>
                </a:extLst>
              </a:tr>
              <a:tr h="42958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GA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1.226371 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6.487822 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4 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14123"/>
                  </a:ext>
                </a:extLst>
              </a:tr>
              <a:tr h="429580">
                <a:tc rowSpan="2"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20 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Interior Point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1.211552 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0.207043 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33 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868288"/>
                  </a:ext>
                </a:extLst>
              </a:tr>
              <a:tr h="42958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GA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1.257202 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34.771599 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4 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808585"/>
                  </a:ext>
                </a:extLst>
              </a:tr>
              <a:tr h="429580">
                <a:tc rowSpan="2"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50 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Interior Point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1.206130 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0.539362 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57 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691165"/>
                  </a:ext>
                </a:extLst>
              </a:tr>
              <a:tr h="42958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GA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1.454652 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134.219814 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s-ES">
                        <a:effectLst/>
                      </a:endParaRPr>
                    </a:p>
                    <a:p>
                      <a:pPr algn="ctr" rtl="0" fontAlgn="base"/>
                      <a:r>
                        <a:rPr lang="es-ES" sz="1100">
                          <a:effectLst/>
                        </a:rPr>
                        <a:t>4 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70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1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E121536-2E5C-024A-043B-CB944CB64048}"/>
              </a:ext>
            </a:extLst>
          </p:cNvPr>
          <p:cNvSpPr/>
          <p:nvPr/>
        </p:nvSpPr>
        <p:spPr>
          <a:xfrm>
            <a:off x="3237039" y="510573"/>
            <a:ext cx="5565521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FDBF0-86FC-73DE-CF4B-D34F17E6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49" y="324205"/>
            <a:ext cx="10364451" cy="1596177"/>
          </a:xfrm>
        </p:spPr>
        <p:txBody>
          <a:bodyPr/>
          <a:lstStyle/>
          <a:p>
            <a:r>
              <a:rPr lang="es-ES"/>
              <a:t>Conclusiones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74D26-BF83-B788-53E9-DB4E9199EA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374" y="1836139"/>
            <a:ext cx="5106026" cy="1061908"/>
          </a:xfrm>
        </p:spPr>
        <p:txBody>
          <a:bodyPr/>
          <a:lstStyle/>
          <a:p>
            <a:r>
              <a:rPr lang="es-MX"/>
              <a:t>El método basado en el gradiente depende de la estimación inicial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C3DD58-6C70-2E7D-96A6-8D61AE2054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9174" y="1683833"/>
            <a:ext cx="5105400" cy="2428428"/>
          </a:xfrm>
        </p:spPr>
        <p:txBody>
          <a:bodyPr/>
          <a:lstStyle/>
          <a:p>
            <a:r>
              <a:rPr lang="es-MX"/>
              <a:t>El Algoritmo genético diverge para números de puntos de discretización elevados</a:t>
            </a:r>
          </a:p>
          <a:p>
            <a:r>
              <a:rPr lang="es-MX"/>
              <a:t>El algoritmo genético Supone costes computacionales muy elevados en comparación</a:t>
            </a:r>
          </a:p>
        </p:txBody>
      </p:sp>
      <p:pic>
        <p:nvPicPr>
          <p:cNvPr id="6" name="Gráfico 1701040477">
            <a:extLst>
              <a:ext uri="{FF2B5EF4-FFF2-40B4-BE49-F238E27FC236}">
                <a16:creationId xmlns:a16="http://schemas.microsoft.com/office/drawing/2014/main" id="{4D0F6835-D24B-3E56-C042-1E4E1CF5F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60" y="3109558"/>
            <a:ext cx="4565649" cy="3424237"/>
          </a:xfrm>
          <a:prstGeom prst="roundRect">
            <a:avLst/>
          </a:prstGeom>
        </p:spPr>
      </p:pic>
      <p:pic>
        <p:nvPicPr>
          <p:cNvPr id="7" name="Gráfico 1758395861">
            <a:extLst>
              <a:ext uri="{FF2B5EF4-FFF2-40B4-BE49-F238E27FC236}">
                <a16:creationId xmlns:a16="http://schemas.microsoft.com/office/drawing/2014/main" id="{0A77D5B9-80BF-9E28-CFD1-8594E774C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9" r="6086"/>
          <a:stretch/>
        </p:blipFill>
        <p:spPr>
          <a:xfrm>
            <a:off x="8377966" y="3959953"/>
            <a:ext cx="2898382" cy="24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07C935F-4B2B-A134-586E-3A52B44440F7}"/>
              </a:ext>
            </a:extLst>
          </p:cNvPr>
          <p:cNvSpPr/>
          <p:nvPr/>
        </p:nvSpPr>
        <p:spPr>
          <a:xfrm>
            <a:off x="1267029" y="2203074"/>
            <a:ext cx="3207602" cy="542202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6522C39-9163-DE6C-BA37-0D7D77967BC9}"/>
              </a:ext>
            </a:extLst>
          </p:cNvPr>
          <p:cNvSpPr/>
          <p:nvPr/>
        </p:nvSpPr>
        <p:spPr>
          <a:xfrm>
            <a:off x="8439447" y="5105276"/>
            <a:ext cx="3363613" cy="1390773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98B5B20-BCE7-01D2-AB6E-CA31B674B21F}"/>
              </a:ext>
            </a:extLst>
          </p:cNvPr>
          <p:cNvSpPr/>
          <p:nvPr/>
        </p:nvSpPr>
        <p:spPr>
          <a:xfrm>
            <a:off x="3106993" y="803967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468B2D-CAE1-9AF4-543D-230F4B05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50" y="606897"/>
            <a:ext cx="10364451" cy="1596177"/>
          </a:xfrm>
        </p:spPr>
        <p:txBody>
          <a:bodyPr/>
          <a:lstStyle/>
          <a:p>
            <a:r>
              <a:rPr lang="es-ES"/>
              <a:t>Planteamiento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32F8C74-0AFF-D74C-AE6D-0C0A83B80B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9577" y="2930726"/>
            <a:ext cx="2376249" cy="2083678"/>
          </a:xfr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CA3E9531-6B27-F9F0-C571-FA02D237E8CC}"/>
              </a:ext>
            </a:extLst>
          </p:cNvPr>
          <p:cNvGrpSpPr/>
          <p:nvPr/>
        </p:nvGrpSpPr>
        <p:grpSpPr>
          <a:xfrm>
            <a:off x="5437084" y="2384270"/>
            <a:ext cx="6096000" cy="1044730"/>
            <a:chOff x="5437084" y="2384270"/>
            <a:chExt cx="6096000" cy="104473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1B9DD3F9-FAF9-0A7D-43B4-E15C8C0923B1}"/>
                </a:ext>
              </a:extLst>
            </p:cNvPr>
            <p:cNvSpPr/>
            <p:nvPr/>
          </p:nvSpPr>
          <p:spPr>
            <a:xfrm>
              <a:off x="6452404" y="2384270"/>
              <a:ext cx="4100978" cy="1044730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515C375C-F137-46A1-1698-C4EFEE748D82}"/>
                    </a:ext>
                  </a:extLst>
                </p:cNvPr>
                <p:cNvSpPr txBox="1"/>
                <p:nvPr/>
              </p:nvSpPr>
              <p:spPr>
                <a:xfrm>
                  <a:off x="5437084" y="2655990"/>
                  <a:ext cx="6096000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E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s-E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𝑔𝑧</m:t>
                        </m:r>
                        <m:r>
                          <a:rPr lang="es-E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s-E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s-E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s-E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515C375C-F137-46A1-1698-C4EFEE748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084" y="2655990"/>
                  <a:ext cx="6096000" cy="6109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EF1C513-B5D5-32FF-9E01-DE2CEFB7506E}"/>
                </a:ext>
              </a:extLst>
            </p:cNvPr>
            <p:cNvSpPr txBox="1"/>
            <p:nvPr/>
          </p:nvSpPr>
          <p:spPr>
            <a:xfrm>
              <a:off x="6495257" y="241999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chemeClr val="bg1"/>
                  </a:solidFill>
                </a:rPr>
                <a:t>Energía : 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1DC798E-0850-15B2-E67C-0E7800EC1FA8}"/>
              </a:ext>
            </a:extLst>
          </p:cNvPr>
          <p:cNvGrpSpPr/>
          <p:nvPr/>
        </p:nvGrpSpPr>
        <p:grpSpPr>
          <a:xfrm>
            <a:off x="5391447" y="3515017"/>
            <a:ext cx="6096000" cy="1141785"/>
            <a:chOff x="5391447" y="3515017"/>
            <a:chExt cx="6096000" cy="1141785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F4EEF1A3-8FFF-6D7B-B65A-03F47966B744}"/>
                </a:ext>
              </a:extLst>
            </p:cNvPr>
            <p:cNvSpPr/>
            <p:nvPr/>
          </p:nvSpPr>
          <p:spPr>
            <a:xfrm>
              <a:off x="6452404" y="3546632"/>
              <a:ext cx="4100978" cy="1110170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AA13D449-28F3-378E-20B8-5E790B63E85D}"/>
                    </a:ext>
                  </a:extLst>
                </p:cNvPr>
                <p:cNvSpPr txBox="1"/>
                <p:nvPr/>
              </p:nvSpPr>
              <p:spPr>
                <a:xfrm>
                  <a:off x="5391447" y="3823910"/>
                  <a:ext cx="6096000" cy="7152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MX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s-MX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limLoc m:val="subSup"/>
                            <m:ctrlPr>
                              <a:rPr lang="es-MX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MX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s-MX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es-MX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s-MX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ad>
                              <m:radPr>
                                <m:degHide m:val="on"/>
                                <m:ctrlPr>
                                  <a:rPr lang="es-MX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MX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  <m:sup>
                                    <m:r>
                                      <a:rPr lang="es-MX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e>
                        </m:nary>
                        <m:r>
                          <a:rPr lang="es-MX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oMath>
                    </m:oMathPara>
                  </a14:m>
                  <a:endParaRPr lang="es-MX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AA13D449-28F3-378E-20B8-5E790B63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1447" y="3823910"/>
                  <a:ext cx="6096000" cy="7152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7EA6B24-3198-D758-46EC-2D9FD2E6BDF6}"/>
                </a:ext>
              </a:extLst>
            </p:cNvPr>
            <p:cNvSpPr txBox="1"/>
            <p:nvPr/>
          </p:nvSpPr>
          <p:spPr>
            <a:xfrm>
              <a:off x="6495257" y="3515017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chemeClr val="bg1"/>
                  </a:solidFill>
                </a:rPr>
                <a:t>Área: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C6EC3471-4693-0D3D-6468-21666A6C28D3}"/>
              </a:ext>
            </a:extLst>
          </p:cNvPr>
          <p:cNvSpPr txBox="1"/>
          <p:nvPr/>
        </p:nvSpPr>
        <p:spPr>
          <a:xfrm>
            <a:off x="1651885" y="2282308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Superficie </a:t>
            </a:r>
            <a:r>
              <a:rPr lang="es-ES" err="1">
                <a:solidFill>
                  <a:schemeClr val="bg1"/>
                </a:solidFill>
              </a:rPr>
              <a:t>Axilsimétrica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124ED5-CD45-DE15-F639-58B1BE2BD035}"/>
              </a:ext>
            </a:extLst>
          </p:cNvPr>
          <p:cNvSpPr txBox="1"/>
          <p:nvPr/>
        </p:nvSpPr>
        <p:spPr>
          <a:xfrm>
            <a:off x="8439447" y="5205096"/>
            <a:ext cx="322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>
                <a:solidFill>
                  <a:schemeClr val="bg1"/>
                </a:solidFill>
              </a:rPr>
              <a:t>Considerando que la energía</a:t>
            </a:r>
          </a:p>
          <a:p>
            <a:pPr algn="just"/>
            <a:r>
              <a:rPr lang="es-ES">
                <a:solidFill>
                  <a:schemeClr val="bg1"/>
                </a:solidFill>
              </a:rPr>
              <a:t> es proporcional al área de la superficie, a su vez el área es proporcional al radio. </a:t>
            </a:r>
          </a:p>
        </p:txBody>
      </p:sp>
      <p:pic>
        <p:nvPicPr>
          <p:cNvPr id="18" name="Picture 2" descr="Catenoid">
            <a:extLst>
              <a:ext uri="{FF2B5EF4-FFF2-40B4-BE49-F238E27FC236}">
                <a16:creationId xmlns:a16="http://schemas.microsoft.com/office/drawing/2014/main" id="{DF32E679-E599-5CB1-2E33-02B0845E7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4" b="97468" l="9966" r="89691">
                        <a14:foregroundMark x1="32990" y1="70253" x2="29889" y2="87825"/>
                        <a14:foregroundMark x1="67698" y1="62025" x2="68176" y2="86700"/>
                        <a14:backgroundMark x1="8591" y1="34810" x2="29897" y2="3797"/>
                        <a14:backgroundMark x1="29897" y1="3797" x2="30241" y2="5696"/>
                        <a14:backgroundMark x1="9278" y1="14557" x2="14433" y2="13291"/>
                        <a14:backgroundMark x1="15120" y1="16456" x2="9966" y2="24684"/>
                        <a14:backgroundMark x1="9966" y1="29747" x2="9966" y2="29747"/>
                        <a14:backgroundMark x1="8591" y1="24684" x2="8591" y2="24684"/>
                        <a14:backgroundMark x1="9622" y1="28481" x2="9622" y2="27215"/>
                        <a14:backgroundMark x1="10309" y1="27848" x2="12371" y2="34810"/>
                        <a14:backgroundMark x1="11684" y1="30380" x2="7560" y2="29114"/>
                        <a14:backgroundMark x1="79725" y1="63291" x2="88316" y2="76582"/>
                        <a14:backgroundMark x1="84536" y1="81013" x2="85911" y2="30380"/>
                        <a14:backgroundMark x1="77663" y1="29747" x2="77663" y2="67089"/>
                        <a14:backgroundMark x1="12027" y1="22785" x2="10997" y2="31013"/>
                        <a14:backgroundMark x1="68729" y1="95570" x2="68729" y2="95570"/>
                        <a14:backgroundMark x1="68729" y1="96203" x2="68729" y2="96203"/>
                        <a14:backgroundMark x1="66667" y1="96835" x2="66667" y2="96835"/>
                        <a14:backgroundMark x1="67354" y1="96835" x2="71478" y2="96835"/>
                        <a14:backgroundMark x1="67698" y1="94304" x2="69072" y2="93671"/>
                        <a14:backgroundMark x1="70103" y1="91772" x2="67698" y2="92405"/>
                        <a14:backgroundMark x1="26804" y1="91772" x2="28522" y2="95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0" t="-25468" r="28134" b="-40207"/>
          <a:stretch/>
        </p:blipFill>
        <p:spPr bwMode="auto">
          <a:xfrm rot="5400000">
            <a:off x="2829868" y="1833207"/>
            <a:ext cx="2083679" cy="41009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9CF16A8-91B9-752B-205A-9278184EDFB4}"/>
              </a:ext>
            </a:extLst>
          </p:cNvPr>
          <p:cNvCxnSpPr/>
          <p:nvPr/>
        </p:nvCxnSpPr>
        <p:spPr>
          <a:xfrm>
            <a:off x="4865907" y="3030186"/>
            <a:ext cx="324464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972A7CE-D805-80D7-AFCC-507E6C1661E4}"/>
              </a:ext>
            </a:extLst>
          </p:cNvPr>
          <p:cNvCxnSpPr/>
          <p:nvPr/>
        </p:nvCxnSpPr>
        <p:spPr>
          <a:xfrm>
            <a:off x="4865553" y="4755748"/>
            <a:ext cx="324464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13B404E-42AB-49A2-36FB-AB162B96F9CA}"/>
              </a:ext>
            </a:extLst>
          </p:cNvPr>
          <p:cNvSpPr txBox="1"/>
          <p:nvPr/>
        </p:nvSpPr>
        <p:spPr>
          <a:xfrm>
            <a:off x="5144577" y="3640860"/>
            <a:ext cx="60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L=1</a:t>
            </a:r>
            <a:endParaRPr lang="es-MX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F0303A-3120-85D4-6DC9-D22809271301}"/>
              </a:ext>
            </a:extLst>
          </p:cNvPr>
          <p:cNvGrpSpPr/>
          <p:nvPr/>
        </p:nvGrpSpPr>
        <p:grpSpPr>
          <a:xfrm>
            <a:off x="529666" y="5105277"/>
            <a:ext cx="7534495" cy="1193235"/>
            <a:chOff x="529666" y="5105277"/>
            <a:chExt cx="7534495" cy="1193235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8DB4CA62-89F7-E12D-A4C3-2DA293102FFE}"/>
                </a:ext>
              </a:extLst>
            </p:cNvPr>
            <p:cNvSpPr/>
            <p:nvPr/>
          </p:nvSpPr>
          <p:spPr>
            <a:xfrm>
              <a:off x="5361953" y="5105277"/>
              <a:ext cx="2702208" cy="861391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8EEF140-056C-B39B-65CD-06CFDCC14725}"/>
                </a:ext>
              </a:extLst>
            </p:cNvPr>
            <p:cNvSpPr txBox="1"/>
            <p:nvPr/>
          </p:nvSpPr>
          <p:spPr>
            <a:xfrm>
              <a:off x="5361953" y="5175976"/>
              <a:ext cx="2649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>
                  <a:solidFill>
                    <a:schemeClr val="bg1"/>
                  </a:solidFill>
                </a:rPr>
                <a:t>Radio función de la altura</a:t>
              </a:r>
            </a:p>
            <a:p>
              <a:pPr algn="ctr"/>
              <a:r>
                <a:rPr lang="es-ES">
                  <a:solidFill>
                    <a:schemeClr val="bg1"/>
                  </a:solidFill>
                </a:rPr>
                <a:t>r=F(z)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BCCCA29D-5BF5-3F3E-98D4-6B6BC7CC5989}"/>
                </a:ext>
              </a:extLst>
            </p:cNvPr>
            <p:cNvSpPr/>
            <p:nvPr/>
          </p:nvSpPr>
          <p:spPr>
            <a:xfrm>
              <a:off x="529666" y="5238189"/>
              <a:ext cx="4100978" cy="1044730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39C32CF-16E7-1531-3E45-17F89FE246AE}"/>
                </a:ext>
              </a:extLst>
            </p:cNvPr>
            <p:cNvSpPr txBox="1"/>
            <p:nvPr/>
          </p:nvSpPr>
          <p:spPr>
            <a:xfrm>
              <a:off x="724205" y="5396082"/>
              <a:ext cx="1377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chemeClr val="bg1"/>
                  </a:solidFill>
                </a:rPr>
                <a:t>Condiciones </a:t>
              </a:r>
            </a:p>
            <a:p>
              <a:r>
                <a:rPr lang="es-ES">
                  <a:solidFill>
                    <a:schemeClr val="bg1"/>
                  </a:solidFill>
                </a:rPr>
                <a:t>de contorno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6419F264-4D58-6AD3-83D8-F2B1F4AD9AC3}"/>
                    </a:ext>
                  </a:extLst>
                </p:cNvPr>
                <p:cNvSpPr txBox="1"/>
                <p:nvPr/>
              </p:nvSpPr>
              <p:spPr>
                <a:xfrm>
                  <a:off x="2985159" y="5408268"/>
                  <a:ext cx="1137106" cy="890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oMath>
                    </m:oMathPara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oMath>
                    </m:oMathPara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6419F264-4D58-6AD3-83D8-F2B1F4AD9A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159" y="5408268"/>
                  <a:ext cx="1137106" cy="8902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Cerrar llave 25">
              <a:extLst>
                <a:ext uri="{FF2B5EF4-FFF2-40B4-BE49-F238E27FC236}">
                  <a16:creationId xmlns:a16="http://schemas.microsoft.com/office/drawing/2014/main" id="{BBF0213B-AC8E-F4B5-4559-1C64A29FAF19}"/>
                </a:ext>
              </a:extLst>
            </p:cNvPr>
            <p:cNvSpPr/>
            <p:nvPr/>
          </p:nvSpPr>
          <p:spPr>
            <a:xfrm>
              <a:off x="2101698" y="5396082"/>
              <a:ext cx="559727" cy="646331"/>
            </a:xfrm>
            <a:prstGeom prst="righ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4829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6F34088-966E-0D09-EFF9-BB05CF08D580}"/>
              </a:ext>
            </a:extLst>
          </p:cNvPr>
          <p:cNvSpPr/>
          <p:nvPr/>
        </p:nvSpPr>
        <p:spPr>
          <a:xfrm>
            <a:off x="10198462" y="4189190"/>
            <a:ext cx="1837363" cy="1188261"/>
          </a:xfrm>
          <a:prstGeom prst="roundRect">
            <a:avLst/>
          </a:prstGeom>
          <a:solidFill>
            <a:schemeClr val="dk1">
              <a:alpha val="3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726570-972F-2695-F2C5-B422EFDCD246}"/>
              </a:ext>
            </a:extLst>
          </p:cNvPr>
          <p:cNvSpPr/>
          <p:nvPr/>
        </p:nvSpPr>
        <p:spPr>
          <a:xfrm>
            <a:off x="3106993" y="252035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FBE57EE-A985-4950-37EA-68BF0BCD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6585"/>
            <a:ext cx="10364451" cy="1596177"/>
          </a:xfrm>
        </p:spPr>
        <p:txBody>
          <a:bodyPr/>
          <a:lstStyle/>
          <a:p>
            <a:r>
              <a:rPr lang="es-ES"/>
              <a:t>Solución Analítica</a:t>
            </a:r>
          </a:p>
        </p:txBody>
      </p:sp>
      <p:pic>
        <p:nvPicPr>
          <p:cNvPr id="9" name="Gráfico 1836538718">
            <a:extLst>
              <a:ext uri="{FF2B5EF4-FFF2-40B4-BE49-F238E27FC236}">
                <a16:creationId xmlns:a16="http://schemas.microsoft.com/office/drawing/2014/main" id="{C8B53715-1531-04A8-3985-9F2A290F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2" y="2039080"/>
            <a:ext cx="5446020" cy="4084515"/>
          </a:xfrm>
          <a:prstGeom prst="round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C804E8E3-F836-F637-EBBC-8CAD5D5646C4}"/>
              </a:ext>
            </a:extLst>
          </p:cNvPr>
          <p:cNvGrpSpPr/>
          <p:nvPr/>
        </p:nvGrpSpPr>
        <p:grpSpPr>
          <a:xfrm>
            <a:off x="10160840" y="2908191"/>
            <a:ext cx="1947948" cy="1221729"/>
            <a:chOff x="10160840" y="3654335"/>
            <a:chExt cx="1947948" cy="1221729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A5CA266-1F0E-4FC5-6884-9EE55FA8B1D5}"/>
                </a:ext>
              </a:extLst>
            </p:cNvPr>
            <p:cNvSpPr/>
            <p:nvPr/>
          </p:nvSpPr>
          <p:spPr>
            <a:xfrm>
              <a:off x="10160840" y="3654335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2F6FCA0-1C8F-8F37-8CCF-2F2B99F2A9C7}"/>
                </a:ext>
              </a:extLst>
            </p:cNvPr>
            <p:cNvSpPr txBox="1"/>
            <p:nvPr/>
          </p:nvSpPr>
          <p:spPr>
            <a:xfrm>
              <a:off x="10160840" y="3702601"/>
              <a:ext cx="1837363" cy="1173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Parámetros a y b: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a= 0.8483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b=-0.5</a:t>
              </a: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D57602-A9F8-D25C-6C25-A9DDE77F1E07}"/>
              </a:ext>
            </a:extLst>
          </p:cNvPr>
          <p:cNvSpPr txBox="1"/>
          <p:nvPr/>
        </p:nvSpPr>
        <p:spPr>
          <a:xfrm>
            <a:off x="10231995" y="4334606"/>
            <a:ext cx="223676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Área analítica: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0.9463</a:t>
            </a:r>
            <a:endParaRPr lang="es-MX" sz="1800" kern="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D69BEBB-7A47-4734-F0E4-23083AC10DA4}"/>
              </a:ext>
            </a:extLst>
          </p:cNvPr>
          <p:cNvGrpSpPr/>
          <p:nvPr/>
        </p:nvGrpSpPr>
        <p:grpSpPr>
          <a:xfrm>
            <a:off x="5507656" y="2785223"/>
            <a:ext cx="4496426" cy="2592228"/>
            <a:chOff x="5492450" y="3531367"/>
            <a:chExt cx="4496426" cy="2592228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D1FEFF22-469C-439A-C568-9A9EDB213D03}"/>
                </a:ext>
              </a:extLst>
            </p:cNvPr>
            <p:cNvSpPr/>
            <p:nvPr/>
          </p:nvSpPr>
          <p:spPr>
            <a:xfrm>
              <a:off x="5681063" y="3531367"/>
              <a:ext cx="4307813" cy="2592228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042F543B-C64D-9C5D-F36A-D89865AE87EB}"/>
                    </a:ext>
                  </a:extLst>
                </p:cNvPr>
                <p:cNvSpPr txBox="1"/>
                <p:nvPr/>
              </p:nvSpPr>
              <p:spPr>
                <a:xfrm>
                  <a:off x="5492450" y="3990345"/>
                  <a:ext cx="4217688" cy="19218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indent="450215" algn="just"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·</m:t>
                        </m:r>
                        <m:func>
                          <m:func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oMath>
                    </m:oMathPara>
                  </a14:m>
                  <a:endParaRPr lang="es-ES" i="1" kern="10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450215" algn="just">
                    <a:spcAft>
                      <a:spcPts val="800"/>
                    </a:spcAft>
                  </a:pPr>
                  <a:endParaRPr lang="es-ES" sz="1800" i="1" kern="10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indent="450215" algn="just"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s-ES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·</m:t>
                        </m:r>
                        <m:func>
                          <m:funcPr>
                            <m:ctrlPr>
                              <a:rPr lang="es-MX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MX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s-ES" sz="18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oMath>
                    </m:oMathPara>
                  </a14:m>
                  <a:endParaRPr lang="es-MX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042F543B-C64D-9C5D-F36A-D89865AE8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450" y="3990345"/>
                  <a:ext cx="4217688" cy="19218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3EDC6C6-7E80-F9C2-BAA1-E930832A63AB}"/>
                </a:ext>
              </a:extLst>
            </p:cNvPr>
            <p:cNvSpPr txBox="1"/>
            <p:nvPr/>
          </p:nvSpPr>
          <p:spPr>
            <a:xfrm>
              <a:off x="5681063" y="3581325"/>
              <a:ext cx="3785281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Ecuaciones paramétricas: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5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05B449E-0168-2066-C7F3-9AFC1612A566}"/>
              </a:ext>
            </a:extLst>
          </p:cNvPr>
          <p:cNvSpPr/>
          <p:nvPr/>
        </p:nvSpPr>
        <p:spPr>
          <a:xfrm>
            <a:off x="3106992" y="498607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4" y="373522"/>
            <a:ext cx="10364451" cy="1386558"/>
          </a:xfrm>
        </p:spPr>
        <p:txBody>
          <a:bodyPr/>
          <a:lstStyle/>
          <a:p>
            <a:r>
              <a:rPr lang="es-ES"/>
              <a:t>Resultados sin restricción </a:t>
            </a:r>
          </a:p>
        </p:txBody>
      </p:sp>
      <p:pic>
        <p:nvPicPr>
          <p:cNvPr id="7" name="Gráfico 546021653">
            <a:extLst>
              <a:ext uri="{FF2B5EF4-FFF2-40B4-BE49-F238E27FC236}">
                <a16:creationId xmlns:a16="http://schemas.microsoft.com/office/drawing/2014/main" id="{74F761C2-A722-36DF-40E4-F9E69438B6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962" y="1974957"/>
            <a:ext cx="4892871" cy="3424237"/>
          </a:xfrm>
          <a:prstGeom prst="roundRect">
            <a:avLst/>
          </a:prstGeom>
        </p:spPr>
      </p:pic>
      <p:pic>
        <p:nvPicPr>
          <p:cNvPr id="3" name="Gráfico 1701040477">
            <a:extLst>
              <a:ext uri="{FF2B5EF4-FFF2-40B4-BE49-F238E27FC236}">
                <a16:creationId xmlns:a16="http://schemas.microsoft.com/office/drawing/2014/main" id="{50B25883-F051-971E-BB96-6E6FEFA6F94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0169" y="1970194"/>
            <a:ext cx="4565649" cy="3424237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22584" y="1585255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DE GRADIENTE- BFGS 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E66ECB8-58D8-8CA3-4BC2-1F08DB59BF06}"/>
              </a:ext>
            </a:extLst>
          </p:cNvPr>
          <p:cNvGrpSpPr/>
          <p:nvPr/>
        </p:nvGrpSpPr>
        <p:grpSpPr>
          <a:xfrm>
            <a:off x="1681912" y="5520992"/>
            <a:ext cx="3823537" cy="1169662"/>
            <a:chOff x="1681912" y="5520996"/>
            <a:chExt cx="3823537" cy="142499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3CE599A-8FF7-17FC-9F26-B3AB19142714}"/>
                </a:ext>
              </a:extLst>
            </p:cNvPr>
            <p:cNvSpPr/>
            <p:nvPr/>
          </p:nvSpPr>
          <p:spPr>
            <a:xfrm>
              <a:off x="1681912" y="5520996"/>
              <a:ext cx="3823537" cy="116963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/>
                <p:nvPr/>
              </p:nvSpPr>
              <p:spPr>
                <a:xfrm>
                  <a:off x="1898974" y="5544098"/>
                  <a:ext cx="3358825" cy="1401890"/>
                </a:xfrm>
                <a:prstGeom prst="rect">
                  <a:avLst/>
                </a:prstGeom>
                <a:noFill/>
              </p:spPr>
              <p:txBody>
                <a:bodyPr wrap="square" numCol="2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N=10</a:t>
                  </a:r>
                </a:p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r>
                    <a:rPr lang="es-ES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spcAft>
                      <a:spcPts val="800"/>
                    </a:spcAft>
                  </a:pPr>
                  <a:endParaRPr lang="es-ES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Tiempo=</a:t>
                  </a: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0.020</a:t>
                  </a: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s</a:t>
                  </a: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valor= 0.9541</a:t>
                  </a: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974" y="5544098"/>
                  <a:ext cx="3358825" cy="1401890"/>
                </a:xfrm>
                <a:prstGeom prst="rect">
                  <a:avLst/>
                </a:prstGeom>
                <a:blipFill>
                  <a:blip r:embed="rId6"/>
                  <a:stretch>
                    <a:fillRect l="-1636" t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21D0F68-82EB-559A-6498-64F77465C93A}"/>
              </a:ext>
            </a:extLst>
          </p:cNvPr>
          <p:cNvGrpSpPr/>
          <p:nvPr/>
        </p:nvGrpSpPr>
        <p:grpSpPr>
          <a:xfrm>
            <a:off x="7689168" y="5520989"/>
            <a:ext cx="2353780" cy="1169139"/>
            <a:chOff x="1519151" y="5527800"/>
            <a:chExt cx="2425611" cy="1529897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CE548E5-26B2-4602-4135-BEEFA4834022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8E2CE79D-0D36-0EF3-00C2-EF9D4FEF1F87}"/>
                    </a:ext>
                  </a:extLst>
                </p:cNvPr>
                <p:cNvSpPr txBox="1"/>
                <p:nvPr/>
              </p:nvSpPr>
              <p:spPr>
                <a:xfrm>
                  <a:off x="2008768" y="5551931"/>
                  <a:ext cx="1935994" cy="1505766"/>
                </a:xfrm>
                <a:prstGeom prst="rect">
                  <a:avLst/>
                </a:prstGeom>
                <a:noFill/>
              </p:spPr>
              <p:txBody>
                <a:bodyPr wrap="square" numCol="2">
                  <a:sp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N=10</a:t>
                  </a:r>
                </a:p>
                <a:p>
                  <a:pPr algn="ctr"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a14:m>
                  <a:r>
                    <a:rPr lang="es-ES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spcAft>
                      <a:spcPts val="800"/>
                    </a:spcAft>
                  </a:pPr>
                  <a:endParaRPr lang="es-ES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8E2CE79D-0D36-0EF3-00C2-EF9D4FEF1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8768" y="5551931"/>
                  <a:ext cx="1935994" cy="1505766"/>
                </a:xfrm>
                <a:prstGeom prst="rect">
                  <a:avLst/>
                </a:prstGeom>
                <a:blipFill>
                  <a:blip r:embed="rId7"/>
                  <a:stretch>
                    <a:fillRect t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03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0005C-9EFB-7C78-10FB-3B714C911EA3}"/>
              </a:ext>
            </a:extLst>
          </p:cNvPr>
          <p:cNvSpPr/>
          <p:nvPr/>
        </p:nvSpPr>
        <p:spPr>
          <a:xfrm>
            <a:off x="3093854" y="142523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2" y="-125426"/>
            <a:ext cx="10364451" cy="1596177"/>
          </a:xfrm>
        </p:spPr>
        <p:txBody>
          <a:bodyPr/>
          <a:lstStyle/>
          <a:p>
            <a:r>
              <a:rPr lang="es-ES"/>
              <a:t>Resultados sin restricción </a:t>
            </a:r>
          </a:p>
        </p:txBody>
      </p:sp>
      <p:pic>
        <p:nvPicPr>
          <p:cNvPr id="7" name="Gráfico 90808262">
            <a:extLst>
              <a:ext uri="{FF2B5EF4-FFF2-40B4-BE49-F238E27FC236}">
                <a16:creationId xmlns:a16="http://schemas.microsoft.com/office/drawing/2014/main" id="{C50CA792-8E58-2C1E-4EE6-78BD697B1E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275" y="1854584"/>
            <a:ext cx="4565649" cy="3424237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33093" y="1378796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HEURÍSTICO- Algoritmo genético </a:t>
            </a:r>
          </a:p>
        </p:txBody>
      </p:sp>
      <p:pic>
        <p:nvPicPr>
          <p:cNvPr id="3" name="Imagen 8" descr="Diagrama&#10;&#10;Descripción generada automáticamente">
            <a:extLst>
              <a:ext uri="{FF2B5EF4-FFF2-40B4-BE49-F238E27FC236}">
                <a16:creationId xmlns:a16="http://schemas.microsoft.com/office/drawing/2014/main" id="{48E7BBA5-8FDF-B3CE-E356-F3A193EE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848507"/>
            <a:ext cx="4582510" cy="3450020"/>
          </a:xfrm>
          <a:prstGeom prst="round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854A84A-A844-CE1E-DDD2-3ECB0D966291}"/>
              </a:ext>
            </a:extLst>
          </p:cNvPr>
          <p:cNvGrpSpPr/>
          <p:nvPr/>
        </p:nvGrpSpPr>
        <p:grpSpPr>
          <a:xfrm>
            <a:off x="1674237" y="5385277"/>
            <a:ext cx="3585724" cy="1755417"/>
            <a:chOff x="1519151" y="5527800"/>
            <a:chExt cx="2036741" cy="161401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7B61DF2-DC56-77F6-54EE-00041C81871B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BB7696-4400-A23A-28F0-422CDEF2EF7F}"/>
                </a:ext>
              </a:extLst>
            </p:cNvPr>
            <p:cNvSpPr txBox="1"/>
            <p:nvPr/>
          </p:nvSpPr>
          <p:spPr>
            <a:xfrm>
              <a:off x="1613358" y="5660863"/>
              <a:ext cx="1942534" cy="148095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N=10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LI=0.4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LS=1.5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Tiempo=2.099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0.9542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C04368E-BE07-7D41-8690-75B88FA395BE}"/>
              </a:ext>
            </a:extLst>
          </p:cNvPr>
          <p:cNvGrpSpPr/>
          <p:nvPr/>
        </p:nvGrpSpPr>
        <p:grpSpPr>
          <a:xfrm>
            <a:off x="7351321" y="5440825"/>
            <a:ext cx="3441092" cy="1769599"/>
            <a:chOff x="1519151" y="5527800"/>
            <a:chExt cx="1954588" cy="160955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BA761A9B-5011-E751-6E70-1934C46C1928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838D3C1-E087-47D0-8901-5F15F58348D1}"/>
                </a:ext>
              </a:extLst>
            </p:cNvPr>
            <p:cNvSpPr txBox="1"/>
            <p:nvPr/>
          </p:nvSpPr>
          <p:spPr>
            <a:xfrm>
              <a:off x="1531205" y="5635259"/>
              <a:ext cx="1942534" cy="1502091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N=50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LI=0.4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LS=1.5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Tiempo=77.179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1.</a:t>
              </a: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029</a:t>
              </a: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1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21CEA63-4D16-E821-A107-F01A378FCA92}"/>
              </a:ext>
            </a:extLst>
          </p:cNvPr>
          <p:cNvSpPr/>
          <p:nvPr/>
        </p:nvSpPr>
        <p:spPr>
          <a:xfrm>
            <a:off x="80770" y="847458"/>
            <a:ext cx="5565521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DF42EF-B1D0-FD51-EBD2-03B649E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8696" y="606707"/>
            <a:ext cx="10364451" cy="1596177"/>
          </a:xfrm>
        </p:spPr>
        <p:txBody>
          <a:bodyPr/>
          <a:lstStyle/>
          <a:p>
            <a:r>
              <a:rPr lang="es-ES"/>
              <a:t>Comparativa de métodos  </a:t>
            </a:r>
          </a:p>
        </p:txBody>
      </p:sp>
      <p:pic>
        <p:nvPicPr>
          <p:cNvPr id="9" name="Gráfico 1097373675">
            <a:extLst>
              <a:ext uri="{FF2B5EF4-FFF2-40B4-BE49-F238E27FC236}">
                <a16:creationId xmlns:a16="http://schemas.microsoft.com/office/drawing/2014/main" id="{B81C12CC-9828-58B5-AC8B-9F0DE8CF1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69" t="3119" r="7459" b="3300"/>
          <a:stretch/>
        </p:blipFill>
        <p:spPr>
          <a:xfrm>
            <a:off x="0" y="3562202"/>
            <a:ext cx="4848225" cy="3295797"/>
          </a:xfrm>
          <a:prstGeom prst="rect">
            <a:avLst/>
          </a:prstGeom>
        </p:spPr>
      </p:pic>
      <p:pic>
        <p:nvPicPr>
          <p:cNvPr id="10" name="Gráfico 521125896">
            <a:extLst>
              <a:ext uri="{FF2B5EF4-FFF2-40B4-BE49-F238E27FC236}">
                <a16:creationId xmlns:a16="http://schemas.microsoft.com/office/drawing/2014/main" id="{64FBD314-778A-9D18-E890-A428275AE1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08" r="6087"/>
          <a:stretch/>
        </p:blipFill>
        <p:spPr>
          <a:xfrm>
            <a:off x="4848188" y="3704896"/>
            <a:ext cx="3729860" cy="3125394"/>
          </a:xfrm>
          <a:prstGeom prst="rect">
            <a:avLst/>
          </a:prstGeom>
        </p:spPr>
      </p:pic>
      <p:pic>
        <p:nvPicPr>
          <p:cNvPr id="11" name="Gráfico 1758395861">
            <a:extLst>
              <a:ext uri="{FF2B5EF4-FFF2-40B4-BE49-F238E27FC236}">
                <a16:creationId xmlns:a16="http://schemas.microsoft.com/office/drawing/2014/main" id="{6F69986C-1DAC-0A26-02A5-B7C8F68DCE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9" r="6086"/>
          <a:stretch/>
        </p:blipFill>
        <p:spPr>
          <a:xfrm>
            <a:off x="8582731" y="3833359"/>
            <a:ext cx="3609975" cy="3024641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236B230-00AA-550D-6FF5-F104AC3B64E0}"/>
              </a:ext>
            </a:extLst>
          </p:cNvPr>
          <p:cNvSpPr/>
          <p:nvPr/>
        </p:nvSpPr>
        <p:spPr>
          <a:xfrm>
            <a:off x="8593512" y="3482463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859CB75-2358-4961-8CE1-5126F8D0611E}"/>
              </a:ext>
            </a:extLst>
          </p:cNvPr>
          <p:cNvSpPr/>
          <p:nvPr/>
        </p:nvSpPr>
        <p:spPr>
          <a:xfrm>
            <a:off x="4884538" y="3341100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F5CB12-EE56-4AF4-B9DD-3599CAF8568C}"/>
              </a:ext>
            </a:extLst>
          </p:cNvPr>
          <p:cNvSpPr/>
          <p:nvPr/>
        </p:nvSpPr>
        <p:spPr>
          <a:xfrm>
            <a:off x="-2921" y="3215214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E815330-B556-5FD6-7678-D2CCE14B9E1A}"/>
              </a:ext>
            </a:extLst>
          </p:cNvPr>
          <p:cNvSpPr txBox="1"/>
          <p:nvPr/>
        </p:nvSpPr>
        <p:spPr>
          <a:xfrm>
            <a:off x="-2921" y="3181336"/>
            <a:ext cx="8315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1C604D-37FF-9A26-0D2F-F83CBB52C5EC}"/>
              </a:ext>
            </a:extLst>
          </p:cNvPr>
          <p:cNvSpPr txBox="1"/>
          <p:nvPr/>
        </p:nvSpPr>
        <p:spPr>
          <a:xfrm>
            <a:off x="8587452" y="3419130"/>
            <a:ext cx="89823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N=50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500D3D-C147-3739-10A6-29D17FB7B32F}"/>
              </a:ext>
            </a:extLst>
          </p:cNvPr>
          <p:cNvSpPr txBox="1"/>
          <p:nvPr/>
        </p:nvSpPr>
        <p:spPr>
          <a:xfrm>
            <a:off x="4884538" y="3329344"/>
            <a:ext cx="8029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N=20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254A9B3-5BEF-0EB1-2A97-175C94ABC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38300"/>
              </p:ext>
            </p:extLst>
          </p:nvPr>
        </p:nvGraphicFramePr>
        <p:xfrm>
          <a:off x="5902458" y="187476"/>
          <a:ext cx="6208772" cy="2993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4392">
                  <a:extLst>
                    <a:ext uri="{9D8B030D-6E8A-4147-A177-3AD203B41FA5}">
                      <a16:colId xmlns:a16="http://schemas.microsoft.com/office/drawing/2014/main" val="212216134"/>
                    </a:ext>
                  </a:extLst>
                </a:gridCol>
                <a:gridCol w="965528">
                  <a:extLst>
                    <a:ext uri="{9D8B030D-6E8A-4147-A177-3AD203B41FA5}">
                      <a16:colId xmlns:a16="http://schemas.microsoft.com/office/drawing/2014/main" val="1453773762"/>
                    </a:ext>
                  </a:extLst>
                </a:gridCol>
                <a:gridCol w="965528">
                  <a:extLst>
                    <a:ext uri="{9D8B030D-6E8A-4147-A177-3AD203B41FA5}">
                      <a16:colId xmlns:a16="http://schemas.microsoft.com/office/drawing/2014/main" val="307391650"/>
                    </a:ext>
                  </a:extLst>
                </a:gridCol>
                <a:gridCol w="1146466">
                  <a:extLst>
                    <a:ext uri="{9D8B030D-6E8A-4147-A177-3AD203B41FA5}">
                      <a16:colId xmlns:a16="http://schemas.microsoft.com/office/drawing/2014/main" val="878051111"/>
                    </a:ext>
                  </a:extLst>
                </a:gridCol>
                <a:gridCol w="1146466">
                  <a:extLst>
                    <a:ext uri="{9D8B030D-6E8A-4147-A177-3AD203B41FA5}">
                      <a16:colId xmlns:a16="http://schemas.microsoft.com/office/drawing/2014/main" val="1316439322"/>
                    </a:ext>
                  </a:extLst>
                </a:gridCol>
                <a:gridCol w="1120392">
                  <a:extLst>
                    <a:ext uri="{9D8B030D-6E8A-4147-A177-3AD203B41FA5}">
                      <a16:colId xmlns:a16="http://schemas.microsoft.com/office/drawing/2014/main" val="3710553522"/>
                    </a:ext>
                  </a:extLst>
                </a:gridCol>
              </a:tblGrid>
              <a:tr h="569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Métodos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Área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Tiempo (s)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Iteraciones/</a:t>
                      </a:r>
                      <a:endParaRPr lang="es-MX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generaciones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Convergencia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923249"/>
                  </a:ext>
                </a:extLst>
              </a:tr>
              <a:tr h="4416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0.9541817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0.02019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387593"/>
                  </a:ext>
                </a:extLst>
              </a:tr>
              <a:tr h="44169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0.9542741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2.09914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115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583924"/>
                  </a:ext>
                </a:extLst>
              </a:tr>
              <a:tr h="4416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0.9537487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0.050674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07994"/>
                  </a:ext>
                </a:extLst>
              </a:tr>
              <a:tr h="44169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0.9545534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7.797739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1035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5752550"/>
                  </a:ext>
                </a:extLst>
              </a:tr>
              <a:tr h="4416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BFGS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0.9536428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0.172678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52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029886"/>
                  </a:ext>
                </a:extLst>
              </a:tr>
              <a:tr h="21568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1.029626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77.179297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4800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219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4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05B449E-0168-2066-C7F3-9AFC1612A566}"/>
              </a:ext>
            </a:extLst>
          </p:cNvPr>
          <p:cNvSpPr/>
          <p:nvPr/>
        </p:nvSpPr>
        <p:spPr>
          <a:xfrm>
            <a:off x="2895600" y="498607"/>
            <a:ext cx="6302829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4" y="373522"/>
            <a:ext cx="10364451" cy="1386558"/>
          </a:xfrm>
        </p:spPr>
        <p:txBody>
          <a:bodyPr/>
          <a:lstStyle/>
          <a:p>
            <a:r>
              <a:rPr lang="es-ES"/>
              <a:t>Resultados con restricción </a:t>
            </a:r>
          </a:p>
        </p:txBody>
      </p:sp>
      <p:pic>
        <p:nvPicPr>
          <p:cNvPr id="17" name="Gráfico 1477911711">
            <a:extLst>
              <a:ext uri="{FF2B5EF4-FFF2-40B4-BE49-F238E27FC236}">
                <a16:creationId xmlns:a16="http://schemas.microsoft.com/office/drawing/2014/main" id="{5CB26CA1-41B8-C1C0-6270-E5D41B527B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150" y="1954587"/>
            <a:ext cx="4565649" cy="3424237"/>
          </a:xfrm>
          <a:prstGeom prst="round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C8AACF7-E267-5368-349F-28A79F3AE4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013" y="30128"/>
            <a:ext cx="2436274" cy="1827206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22584" y="1585255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DE GRADIENTE- Interior Point 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E66ECB8-58D8-8CA3-4BC2-1F08DB59BF06}"/>
              </a:ext>
            </a:extLst>
          </p:cNvPr>
          <p:cNvGrpSpPr/>
          <p:nvPr/>
        </p:nvGrpSpPr>
        <p:grpSpPr>
          <a:xfrm>
            <a:off x="1681912" y="5520995"/>
            <a:ext cx="3823537" cy="1147476"/>
            <a:chOff x="1681912" y="5520996"/>
            <a:chExt cx="3823537" cy="139796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3CE599A-8FF7-17FC-9F26-B3AB19142714}"/>
                </a:ext>
              </a:extLst>
            </p:cNvPr>
            <p:cNvSpPr/>
            <p:nvPr/>
          </p:nvSpPr>
          <p:spPr>
            <a:xfrm>
              <a:off x="1681912" y="5520996"/>
              <a:ext cx="3823537" cy="116963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/>
                <p:nvPr/>
              </p:nvSpPr>
              <p:spPr>
                <a:xfrm>
                  <a:off x="1898974" y="5544098"/>
                  <a:ext cx="3358825" cy="1374860"/>
                </a:xfrm>
                <a:prstGeom prst="rect">
                  <a:avLst/>
                </a:prstGeom>
                <a:noFill/>
              </p:spPr>
              <p:txBody>
                <a:bodyPr wrap="square" numCol="2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s-ES" kern="10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N=10</a:t>
                  </a:r>
                </a:p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r>
                    <a:rPr lang="es-ES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spcAft>
                      <a:spcPts val="800"/>
                    </a:spcAft>
                  </a:pPr>
                  <a:endParaRPr lang="es-ES" sz="1800" kern="1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Tiempo=1.312 s</a:t>
                  </a:r>
                </a:p>
                <a:p>
                  <a:pPr>
                    <a:spcAft>
                      <a:spcPts val="800"/>
                    </a:spcAft>
                  </a:pPr>
                  <a:r>
                    <a:rPr lang="es-ES" sz="1800" kern="10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valor= 0.9541</a:t>
                  </a: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A7DA1D7E-3035-57D8-74DD-04EB112CD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974" y="5544098"/>
                  <a:ext cx="3358825" cy="1374860"/>
                </a:xfrm>
                <a:prstGeom prst="rect">
                  <a:avLst/>
                </a:prstGeom>
                <a:blipFill>
                  <a:blip r:embed="rId6"/>
                  <a:stretch>
                    <a:fillRect l="-1636" t="-32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59FA7F7E-EF67-C31C-5EBD-E858B70EF604}"/>
              </a:ext>
            </a:extLst>
          </p:cNvPr>
          <p:cNvGrpSpPr/>
          <p:nvPr/>
        </p:nvGrpSpPr>
        <p:grpSpPr>
          <a:xfrm>
            <a:off x="9544050" y="397915"/>
            <a:ext cx="2533650" cy="1248451"/>
            <a:chOff x="1681912" y="5520996"/>
            <a:chExt cx="3823537" cy="116963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4B7F03D-4EAE-F993-AF39-4F52910079CF}"/>
                </a:ext>
              </a:extLst>
            </p:cNvPr>
            <p:cNvSpPr/>
            <p:nvPr/>
          </p:nvSpPr>
          <p:spPr>
            <a:xfrm>
              <a:off x="1681912" y="5520996"/>
              <a:ext cx="3823537" cy="116963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CC65A36-476B-02F6-03A9-401D6FC3A3CA}"/>
                </a:ext>
              </a:extLst>
            </p:cNvPr>
            <p:cNvSpPr txBox="1"/>
            <p:nvPr/>
          </p:nvSpPr>
          <p:spPr>
            <a:xfrm>
              <a:off x="1898974" y="5544098"/>
              <a:ext cx="3358827" cy="10572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V= 0.8</a:t>
              </a:r>
              <a:r>
                <a:rPr lang="es-ES" sz="18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2763 (Analítica)</a:t>
              </a:r>
              <a:endParaRPr lang="es-ES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V=1 (Cilindro)</a:t>
              </a:r>
            </a:p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V=1.2 (Restricción)</a:t>
              </a:r>
            </a:p>
          </p:txBody>
        </p:sp>
      </p:grpSp>
      <p:pic>
        <p:nvPicPr>
          <p:cNvPr id="9" name="Picture 676926425">
            <a:extLst>
              <a:ext uri="{FF2B5EF4-FFF2-40B4-BE49-F238E27FC236}">
                <a16:creationId xmlns:a16="http://schemas.microsoft.com/office/drawing/2014/main" id="{4166BC32-EA06-6DC8-D35B-1C81BEB17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7153" y="1970194"/>
            <a:ext cx="4614872" cy="34609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30005C-9EFB-7C78-10FB-3B714C911EA3}"/>
              </a:ext>
            </a:extLst>
          </p:cNvPr>
          <p:cNvSpPr/>
          <p:nvPr/>
        </p:nvSpPr>
        <p:spPr>
          <a:xfrm>
            <a:off x="3093854" y="142523"/>
            <a:ext cx="5978013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E1C52-ADE2-DDD8-581B-A76DB678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2" y="-125426"/>
            <a:ext cx="10364451" cy="1596177"/>
          </a:xfrm>
        </p:spPr>
        <p:txBody>
          <a:bodyPr/>
          <a:lstStyle/>
          <a:p>
            <a:r>
              <a:rPr lang="es-ES"/>
              <a:t>Resultados con restricción </a:t>
            </a:r>
          </a:p>
        </p:txBody>
      </p:sp>
      <p:pic>
        <p:nvPicPr>
          <p:cNvPr id="17" name="Gráfico 328101504">
            <a:extLst>
              <a:ext uri="{FF2B5EF4-FFF2-40B4-BE49-F238E27FC236}">
                <a16:creationId xmlns:a16="http://schemas.microsoft.com/office/drawing/2014/main" id="{A0CC5207-0FC0-7C30-553D-34820AEB59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275" y="1963742"/>
            <a:ext cx="4565649" cy="3424237"/>
          </a:xfrm>
          <a:prstGeom prst="round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C6092-FB3B-367D-CF7A-FD0584981623}"/>
              </a:ext>
            </a:extLst>
          </p:cNvPr>
          <p:cNvSpPr txBox="1"/>
          <p:nvPr/>
        </p:nvSpPr>
        <p:spPr>
          <a:xfrm>
            <a:off x="2433093" y="1378796"/>
            <a:ext cx="71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MÉTODO HEURISTICO- Algoritmo genético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854A84A-A844-CE1E-DDD2-3ECB0D966291}"/>
              </a:ext>
            </a:extLst>
          </p:cNvPr>
          <p:cNvGrpSpPr/>
          <p:nvPr/>
        </p:nvGrpSpPr>
        <p:grpSpPr>
          <a:xfrm>
            <a:off x="1674237" y="5385277"/>
            <a:ext cx="3585724" cy="1755417"/>
            <a:chOff x="1519151" y="5527800"/>
            <a:chExt cx="2036741" cy="161401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7B61DF2-DC56-77F6-54EE-00041C81871B}"/>
                </a:ext>
              </a:extLst>
            </p:cNvPr>
            <p:cNvSpPr/>
            <p:nvPr/>
          </p:nvSpPr>
          <p:spPr>
            <a:xfrm>
              <a:off x="1519151" y="5527800"/>
              <a:ext cx="1947948" cy="1221729"/>
            </a:xfrm>
            <a:prstGeom prst="roundRect">
              <a:avLst/>
            </a:prstGeom>
            <a:solidFill>
              <a:schemeClr val="dk1">
                <a:alpha val="38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BB7696-4400-A23A-28F0-422CDEF2EF7F}"/>
                </a:ext>
              </a:extLst>
            </p:cNvPr>
            <p:cNvSpPr txBox="1"/>
            <p:nvPr/>
          </p:nvSpPr>
          <p:spPr>
            <a:xfrm>
              <a:off x="1613358" y="5660863"/>
              <a:ext cx="1942534" cy="148095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N=10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LI=0.4</a:t>
              </a:r>
            </a:p>
            <a:p>
              <a:pPr>
                <a:spcAft>
                  <a:spcPts val="800"/>
                </a:spcAft>
              </a:pPr>
              <a:r>
                <a:rPr lang="es-ES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LS=1.5</a:t>
              </a:r>
            </a:p>
            <a:p>
              <a:pPr>
                <a:spcAft>
                  <a:spcPts val="800"/>
                </a:spcAft>
              </a:pPr>
              <a:endParaRPr lang="es-ES" sz="1800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Tiempo=</a:t>
              </a:r>
              <a:r>
                <a:rPr lang="es-ES" kern="10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2.168</a:t>
              </a: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</a:t>
              </a:r>
            </a:p>
            <a:p>
              <a:pPr>
                <a:spcAft>
                  <a:spcPts val="800"/>
                </a:spcAft>
              </a:pPr>
              <a:r>
                <a:rPr lang="es-ES" sz="1800" kern="10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Valor= 0.9542</a:t>
              </a:r>
            </a:p>
          </p:txBody>
        </p:sp>
      </p:grpSp>
      <p:pic>
        <p:nvPicPr>
          <p:cNvPr id="3" name="Picture 376136332">
            <a:extLst>
              <a:ext uri="{FF2B5EF4-FFF2-40B4-BE49-F238E27FC236}">
                <a16:creationId xmlns:a16="http://schemas.microsoft.com/office/drawing/2014/main" id="{78E83619-9CC3-AC7C-871D-7FA1E80FA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9163" y="1882358"/>
            <a:ext cx="4565127" cy="342423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21CEA63-4D16-E821-A107-F01A378FCA92}"/>
              </a:ext>
            </a:extLst>
          </p:cNvPr>
          <p:cNvSpPr/>
          <p:nvPr/>
        </p:nvSpPr>
        <p:spPr>
          <a:xfrm>
            <a:off x="145593" y="1230617"/>
            <a:ext cx="5565521" cy="1071041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DF42EF-B1D0-FD51-EBD2-03B649E2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3873" y="989866"/>
            <a:ext cx="10364451" cy="1596177"/>
          </a:xfrm>
        </p:spPr>
        <p:txBody>
          <a:bodyPr/>
          <a:lstStyle/>
          <a:p>
            <a:r>
              <a:rPr lang="es-ES"/>
              <a:t>Comparativa de métodos 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236B230-00AA-550D-6FF5-F104AC3B64E0}"/>
              </a:ext>
            </a:extLst>
          </p:cNvPr>
          <p:cNvSpPr/>
          <p:nvPr/>
        </p:nvSpPr>
        <p:spPr>
          <a:xfrm>
            <a:off x="8571836" y="3170601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859CB75-2358-4961-8CE1-5126F8D0611E}"/>
              </a:ext>
            </a:extLst>
          </p:cNvPr>
          <p:cNvSpPr/>
          <p:nvPr/>
        </p:nvSpPr>
        <p:spPr>
          <a:xfrm>
            <a:off x="4374590" y="3163091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F5CB12-EE56-4AF4-B9DD-3599CAF8568C}"/>
              </a:ext>
            </a:extLst>
          </p:cNvPr>
          <p:cNvSpPr/>
          <p:nvPr/>
        </p:nvSpPr>
        <p:spPr>
          <a:xfrm>
            <a:off x="145592" y="3117425"/>
            <a:ext cx="1017920" cy="287870"/>
          </a:xfrm>
          <a:prstGeom prst="roundRect">
            <a:avLst/>
          </a:prstGeom>
          <a:solidFill>
            <a:schemeClr val="lt1">
              <a:alpha val="3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E815330-B556-5FD6-7678-D2CCE14B9E1A}"/>
              </a:ext>
            </a:extLst>
          </p:cNvPr>
          <p:cNvSpPr txBox="1"/>
          <p:nvPr/>
        </p:nvSpPr>
        <p:spPr>
          <a:xfrm>
            <a:off x="145592" y="3083547"/>
            <a:ext cx="8315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1C604D-37FF-9A26-0D2F-F83CBB52C5EC}"/>
              </a:ext>
            </a:extLst>
          </p:cNvPr>
          <p:cNvSpPr txBox="1"/>
          <p:nvPr/>
        </p:nvSpPr>
        <p:spPr>
          <a:xfrm>
            <a:off x="8565776" y="3107268"/>
            <a:ext cx="89823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N=50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500D3D-C147-3739-10A6-29D17FB7B32F}"/>
              </a:ext>
            </a:extLst>
          </p:cNvPr>
          <p:cNvSpPr txBox="1"/>
          <p:nvPr/>
        </p:nvSpPr>
        <p:spPr>
          <a:xfrm>
            <a:off x="4374591" y="3105149"/>
            <a:ext cx="8029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N=20</a:t>
            </a:r>
            <a:endParaRPr lang="es-E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CBB1597-D637-B3A0-F38B-44D59BBAE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46573"/>
              </p:ext>
            </p:extLst>
          </p:nvPr>
        </p:nvGraphicFramePr>
        <p:xfrm>
          <a:off x="5845172" y="23538"/>
          <a:ext cx="6346828" cy="3024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902">
                  <a:extLst>
                    <a:ext uri="{9D8B030D-6E8A-4147-A177-3AD203B41FA5}">
                      <a16:colId xmlns:a16="http://schemas.microsoft.com/office/drawing/2014/main" val="2534392320"/>
                    </a:ext>
                  </a:extLst>
                </a:gridCol>
                <a:gridCol w="887902">
                  <a:extLst>
                    <a:ext uri="{9D8B030D-6E8A-4147-A177-3AD203B41FA5}">
                      <a16:colId xmlns:a16="http://schemas.microsoft.com/office/drawing/2014/main" val="20768016"/>
                    </a:ext>
                  </a:extLst>
                </a:gridCol>
                <a:gridCol w="957655">
                  <a:extLst>
                    <a:ext uri="{9D8B030D-6E8A-4147-A177-3AD203B41FA5}">
                      <a16:colId xmlns:a16="http://schemas.microsoft.com/office/drawing/2014/main" val="96459131"/>
                    </a:ext>
                  </a:extLst>
                </a:gridCol>
                <a:gridCol w="1054293">
                  <a:extLst>
                    <a:ext uri="{9D8B030D-6E8A-4147-A177-3AD203B41FA5}">
                      <a16:colId xmlns:a16="http://schemas.microsoft.com/office/drawing/2014/main" val="526705838"/>
                    </a:ext>
                  </a:extLst>
                </a:gridCol>
                <a:gridCol w="1279538">
                  <a:extLst>
                    <a:ext uri="{9D8B030D-6E8A-4147-A177-3AD203B41FA5}">
                      <a16:colId xmlns:a16="http://schemas.microsoft.com/office/drawing/2014/main" val="3612974621"/>
                    </a:ext>
                  </a:extLst>
                </a:gridCol>
                <a:gridCol w="1279538">
                  <a:extLst>
                    <a:ext uri="{9D8B030D-6E8A-4147-A177-3AD203B41FA5}">
                      <a16:colId xmlns:a16="http://schemas.microsoft.com/office/drawing/2014/main" val="686135732"/>
                    </a:ext>
                  </a:extLst>
                </a:gridCol>
              </a:tblGrid>
              <a:tr h="6779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Métodos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Área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Tiempo (s)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Iteraciones/</a:t>
                      </a:r>
                      <a:endParaRPr lang="es-MX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generaciones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43775"/>
                  </a:ext>
                </a:extLst>
              </a:tr>
              <a:tr h="52559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Interior Point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1.149675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0.065158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 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344380"/>
                  </a:ext>
                </a:extLst>
              </a:tr>
              <a:tr h="25665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1.150557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5.031355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7381365"/>
                  </a:ext>
                </a:extLst>
              </a:tr>
              <a:tr h="52559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Interior Point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1.149058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0.203114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33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6903835"/>
                  </a:ext>
                </a:extLst>
              </a:tr>
              <a:tr h="25665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1.350966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22.017615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497074"/>
                  </a:ext>
                </a:extLst>
              </a:tr>
              <a:tr h="52559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50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Interior Point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1.14891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0.27292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57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785418"/>
                  </a:ext>
                </a:extLst>
              </a:tr>
              <a:tr h="25665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GA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1.438838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109.259969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3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 Converge</a:t>
                      </a:r>
                      <a:endParaRPr lang="es-MX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7290709"/>
                  </a:ext>
                </a:extLst>
              </a:tr>
            </a:tbl>
          </a:graphicData>
        </a:graphic>
      </p:graphicFrame>
      <p:pic>
        <p:nvPicPr>
          <p:cNvPr id="4" name="Gráfico 1424081329">
            <a:extLst>
              <a:ext uri="{FF2B5EF4-FFF2-40B4-BE49-F238E27FC236}">
                <a16:creationId xmlns:a16="http://schemas.microsoft.com/office/drawing/2014/main" id="{122931EA-1D09-3E1B-C497-9374DF0FD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6" t="1914" r="4859" b="2073"/>
          <a:stretch/>
        </p:blipFill>
        <p:spPr>
          <a:xfrm>
            <a:off x="145592" y="3579646"/>
            <a:ext cx="3556001" cy="3278354"/>
          </a:xfrm>
          <a:prstGeom prst="rect">
            <a:avLst/>
          </a:prstGeom>
        </p:spPr>
      </p:pic>
      <p:pic>
        <p:nvPicPr>
          <p:cNvPr id="7" name="Gráfico 1024064572">
            <a:extLst>
              <a:ext uri="{FF2B5EF4-FFF2-40B4-BE49-F238E27FC236}">
                <a16:creationId xmlns:a16="http://schemas.microsoft.com/office/drawing/2014/main" id="{5B3A1AA6-98AB-DD56-7D2E-C831D86A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17" t="622" r="4214" b="-622"/>
          <a:stretch/>
        </p:blipFill>
        <p:spPr>
          <a:xfrm>
            <a:off x="3932984" y="3579646"/>
            <a:ext cx="3987800" cy="3283800"/>
          </a:xfrm>
          <a:prstGeom prst="rect">
            <a:avLst/>
          </a:prstGeom>
        </p:spPr>
      </p:pic>
      <p:pic>
        <p:nvPicPr>
          <p:cNvPr id="8" name="Gráfico 425054566">
            <a:extLst>
              <a:ext uri="{FF2B5EF4-FFF2-40B4-BE49-F238E27FC236}">
                <a16:creationId xmlns:a16="http://schemas.microsoft.com/office/drawing/2014/main" id="{2B92D4FE-79F0-41C8-9209-FE003651C1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5" r="3468"/>
          <a:stretch/>
        </p:blipFill>
        <p:spPr>
          <a:xfrm>
            <a:off x="8152175" y="3579646"/>
            <a:ext cx="4039825" cy="32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47b059-24c6-415e-9a90-53ef61b07cc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368F3AA85887A4CA471FBE89C87D197" ma:contentTypeVersion="7" ma:contentTypeDescription="Crear nuevo documento." ma:contentTypeScope="" ma:versionID="9e1f99b1c9667bfb688e40b8e9721659">
  <xsd:schema xmlns:xsd="http://www.w3.org/2001/XMLSchema" xmlns:xs="http://www.w3.org/2001/XMLSchema" xmlns:p="http://schemas.microsoft.com/office/2006/metadata/properties" xmlns:ns3="d147b059-24c6-415e-9a90-53ef61b07cc6" xmlns:ns4="f6019bca-d41b-489a-ac12-65458f2a9db6" targetNamespace="http://schemas.microsoft.com/office/2006/metadata/properties" ma:root="true" ma:fieldsID="00670f23facb3c8135b1df9813862ae3" ns3:_="" ns4:_="">
    <xsd:import namespace="d147b059-24c6-415e-9a90-53ef61b07cc6"/>
    <xsd:import namespace="f6019bca-d41b-489a-ac12-65458f2a9d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7b059-24c6-415e-9a90-53ef61b07c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19bca-d41b-489a-ac12-65458f2a9d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0D8A31-C164-41E0-891D-A33F05F9488D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d147b059-24c6-415e-9a90-53ef61b07cc6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f6019bca-d41b-489a-ac12-65458f2a9db6"/>
  </ds:schemaRefs>
</ds:datastoreItem>
</file>

<file path=customXml/itemProps2.xml><?xml version="1.0" encoding="utf-8"?>
<ds:datastoreItem xmlns:ds="http://schemas.openxmlformats.org/officeDocument/2006/customXml" ds:itemID="{27762BB0-B940-490A-BC10-D613A4D3721C}">
  <ds:schemaRefs>
    <ds:schemaRef ds:uri="d147b059-24c6-415e-9a90-53ef61b07cc6"/>
    <ds:schemaRef ds:uri="f6019bca-d41b-489a-ac12-65458f2a9d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407C7D-60EA-42E3-83CE-7FF3EBDA21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Gota</Template>
  <TotalTime>0</TotalTime>
  <Words>701</Words>
  <Application>Microsoft Office PowerPoint</Application>
  <PresentationFormat>Panorámica</PresentationFormat>
  <Paragraphs>327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Gota</vt:lpstr>
      <vt:lpstr>Optimización de una superficie fluida</vt:lpstr>
      <vt:lpstr>Planteamiento</vt:lpstr>
      <vt:lpstr>Solución Analítica</vt:lpstr>
      <vt:lpstr>Resultados sin restricción </vt:lpstr>
      <vt:lpstr>Resultados sin restricción </vt:lpstr>
      <vt:lpstr>Comparativa de métodos  </vt:lpstr>
      <vt:lpstr>Resultados con restricción </vt:lpstr>
      <vt:lpstr>Resultados con restricción </vt:lpstr>
      <vt:lpstr>Comparativa de métodos  </vt:lpstr>
      <vt:lpstr>Aros desiguales </vt:lpstr>
      <vt:lpstr>Resultados sin restricción </vt:lpstr>
      <vt:lpstr>Resultados sin restricción </vt:lpstr>
      <vt:lpstr>Comparativa de métodos  </vt:lpstr>
      <vt:lpstr>Resultados con restricción </vt:lpstr>
      <vt:lpstr>Resultados con restricción </vt:lpstr>
      <vt:lpstr>Comparativa de métodos  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PEREZ DOMINGUEZ</dc:creator>
  <cp:lastModifiedBy>Lenin Miranda Morales</cp:lastModifiedBy>
  <cp:revision>2</cp:revision>
  <dcterms:created xsi:type="dcterms:W3CDTF">2023-06-02T16:56:48Z</dcterms:created>
  <dcterms:modified xsi:type="dcterms:W3CDTF">2023-06-12T16:15:05Z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0x010100E368F3AA85887A4CA471FBE89C87D197</vt:lpwstr>
  </property>
</Properties>
</file>